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916D949-399E-4423-B8EF-B11CCD8673CB}" v="1" dt="2026-06-15T10:08:40.05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09" d="100"/>
          <a:sy n="109" d="100"/>
        </p:scale>
        <p:origin x="706"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son Antonino" userId="088f3e76e1014375" providerId="LiveId" clId="{4319A2EB-F975-4630-9D08-B24A70873233}"/>
    <pc:docChg chg="custSel modSld">
      <pc:chgData name="Jason Antonino" userId="088f3e76e1014375" providerId="LiveId" clId="{4319A2EB-F975-4630-9D08-B24A70873233}" dt="2026-06-15T10:22:39.178" v="73" actId="20577"/>
      <pc:docMkLst>
        <pc:docMk/>
      </pc:docMkLst>
      <pc:sldChg chg="addSp modSp mod">
        <pc:chgData name="Jason Antonino" userId="088f3e76e1014375" providerId="LiveId" clId="{4319A2EB-F975-4630-9D08-B24A70873233}" dt="2026-06-15T10:01:51.823" v="3" actId="1076"/>
        <pc:sldMkLst>
          <pc:docMk/>
          <pc:sldMk cId="0" sldId="256"/>
        </pc:sldMkLst>
        <pc:picChg chg="add mod">
          <ac:chgData name="Jason Antonino" userId="088f3e76e1014375" providerId="LiveId" clId="{4319A2EB-F975-4630-9D08-B24A70873233}" dt="2026-06-15T10:01:51.823" v="3" actId="1076"/>
          <ac:picMkLst>
            <pc:docMk/>
            <pc:sldMk cId="0" sldId="256"/>
            <ac:picMk id="12" creationId="{1B7DECDA-B66D-7596-C654-A9C334297B82}"/>
          </ac:picMkLst>
        </pc:picChg>
      </pc:sldChg>
      <pc:sldChg chg="modSp mod">
        <pc:chgData name="Jason Antonino" userId="088f3e76e1014375" providerId="LiveId" clId="{4319A2EB-F975-4630-9D08-B24A70873233}" dt="2026-06-15T10:12:10.929" v="70" actId="14734"/>
        <pc:sldMkLst>
          <pc:docMk/>
          <pc:sldMk cId="0" sldId="261"/>
        </pc:sldMkLst>
        <pc:graphicFrameChg chg="mod modGraphic">
          <ac:chgData name="Jason Antonino" userId="088f3e76e1014375" providerId="LiveId" clId="{4319A2EB-F975-4630-9D08-B24A70873233}" dt="2026-06-15T10:12:10.929" v="70" actId="14734"/>
          <ac:graphicFrameMkLst>
            <pc:docMk/>
            <pc:sldMk cId="0" sldId="261"/>
            <ac:graphicFrameMk id="7" creationId="{00000000-0000-0000-0000-000000000000}"/>
          </ac:graphicFrameMkLst>
        </pc:graphicFrameChg>
      </pc:sldChg>
      <pc:sldChg chg="modSp mod">
        <pc:chgData name="Jason Antonino" userId="088f3e76e1014375" providerId="LiveId" clId="{4319A2EB-F975-4630-9D08-B24A70873233}" dt="2026-06-15T10:21:19.945" v="72" actId="14100"/>
        <pc:sldMkLst>
          <pc:docMk/>
          <pc:sldMk cId="0" sldId="264"/>
        </pc:sldMkLst>
        <pc:spChg chg="mod">
          <ac:chgData name="Jason Antonino" userId="088f3e76e1014375" providerId="LiveId" clId="{4319A2EB-F975-4630-9D08-B24A70873233}" dt="2026-06-15T10:21:19.945" v="72" actId="14100"/>
          <ac:spMkLst>
            <pc:docMk/>
            <pc:sldMk cId="0" sldId="264"/>
            <ac:spMk id="12" creationId="{00000000-0000-0000-0000-000000000000}"/>
          </ac:spMkLst>
        </pc:spChg>
      </pc:sldChg>
      <pc:sldChg chg="modSp mod">
        <pc:chgData name="Jason Antonino" userId="088f3e76e1014375" providerId="LiveId" clId="{4319A2EB-F975-4630-9D08-B24A70873233}" dt="2026-06-15T10:22:39.178" v="73" actId="20577"/>
        <pc:sldMkLst>
          <pc:docMk/>
          <pc:sldMk cId="0" sldId="265"/>
        </pc:sldMkLst>
        <pc:spChg chg="mod">
          <ac:chgData name="Jason Antonino" userId="088f3e76e1014375" providerId="LiveId" clId="{4319A2EB-F975-4630-9D08-B24A70873233}" dt="2026-06-15T10:22:39.178" v="73" actId="20577"/>
          <ac:spMkLst>
            <pc:docMk/>
            <pc:sldMk cId="0" sldId="265"/>
            <ac:spMk id="9"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544713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01434"/>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4A261"/>
          </a:solidFill>
          <a:ln/>
        </p:spPr>
        <p:txBody>
          <a:bodyPr/>
          <a:lstStyle/>
          <a:p>
            <a:endParaRPr lang="en-US"/>
          </a:p>
        </p:txBody>
      </p:sp>
      <p:sp>
        <p:nvSpPr>
          <p:cNvPr id="3" name="Shape 1"/>
          <p:cNvSpPr/>
          <p:nvPr/>
        </p:nvSpPr>
        <p:spPr>
          <a:xfrm>
            <a:off x="731520" y="914400"/>
            <a:ext cx="1463040" cy="365760"/>
          </a:xfrm>
          <a:prstGeom prst="rect">
            <a:avLst/>
          </a:prstGeom>
          <a:solidFill>
            <a:srgbClr val="F4A261"/>
          </a:solidFill>
          <a:ln/>
        </p:spPr>
        <p:txBody>
          <a:bodyPr/>
          <a:lstStyle/>
          <a:p>
            <a:endParaRPr lang="en-US"/>
          </a:p>
        </p:txBody>
      </p:sp>
      <p:sp>
        <p:nvSpPr>
          <p:cNvPr id="4" name="Text 2"/>
          <p:cNvSpPr/>
          <p:nvPr/>
        </p:nvSpPr>
        <p:spPr>
          <a:xfrm>
            <a:off x="731520" y="914400"/>
            <a:ext cx="1463040" cy="365760"/>
          </a:xfrm>
          <a:prstGeom prst="rect">
            <a:avLst/>
          </a:prstGeom>
          <a:noFill/>
          <a:ln/>
        </p:spPr>
        <p:txBody>
          <a:bodyPr wrap="square" lIns="0" tIns="0" rIns="0" bIns="0" rtlCol="0" anchor="ctr"/>
          <a:lstStyle/>
          <a:p>
            <a:pPr marL="0" indent="0" algn="ctr">
              <a:buNone/>
            </a:pPr>
            <a:r>
              <a:rPr lang="en-US" sz="1200" b="1" dirty="0">
                <a:solidFill>
                  <a:srgbClr val="001434"/>
                </a:solidFill>
                <a:latin typeface="Montserrat" pitchFamily="34" charset="0"/>
                <a:ea typeface="Montserrat" pitchFamily="34" charset="-122"/>
                <a:cs typeface="Montserrat" pitchFamily="34" charset="-120"/>
              </a:rPr>
              <a:t>LESSON 3</a:t>
            </a:r>
            <a:endParaRPr lang="en-US" sz="1200" dirty="0"/>
          </a:p>
        </p:txBody>
      </p:sp>
      <p:sp>
        <p:nvSpPr>
          <p:cNvPr id="5" name="Text 3"/>
          <p:cNvSpPr/>
          <p:nvPr/>
        </p:nvSpPr>
        <p:spPr>
          <a:xfrm>
            <a:off x="731520" y="1463040"/>
            <a:ext cx="7315200" cy="1463040"/>
          </a:xfrm>
          <a:prstGeom prst="rect">
            <a:avLst/>
          </a:prstGeom>
          <a:noFill/>
          <a:ln/>
        </p:spPr>
        <p:txBody>
          <a:bodyPr wrap="square" lIns="0" tIns="0" rIns="0" bIns="0" rtlCol="0" anchor="t"/>
          <a:lstStyle/>
          <a:p>
            <a:pPr marL="0" indent="0" algn="l">
              <a:buNone/>
            </a:pPr>
            <a:r>
              <a:rPr lang="en-US" sz="4000" b="1" dirty="0">
                <a:solidFill>
                  <a:srgbClr val="FFFFFF"/>
                </a:solidFill>
                <a:latin typeface="Raleway" pitchFamily="34" charset="0"/>
                <a:ea typeface="Raleway" pitchFamily="34" charset="-122"/>
                <a:cs typeface="Raleway" pitchFamily="34" charset="-120"/>
              </a:rPr>
              <a:t>Introduction to</a:t>
            </a:r>
            <a:endParaRPr lang="en-US" sz="4000" dirty="0"/>
          </a:p>
          <a:p>
            <a:pPr marL="0" indent="0" algn="l">
              <a:buNone/>
            </a:pPr>
            <a:r>
              <a:rPr lang="en-US" sz="4000" b="1" dirty="0">
                <a:solidFill>
                  <a:srgbClr val="FFFFFF"/>
                </a:solidFill>
                <a:latin typeface="Raleway" pitchFamily="34" charset="0"/>
                <a:ea typeface="Raleway" pitchFamily="34" charset="-122"/>
                <a:cs typeface="Raleway" pitchFamily="34" charset="-120"/>
              </a:rPr>
              <a:t>Civil Discovery</a:t>
            </a:r>
            <a:endParaRPr lang="en-US" sz="4000" dirty="0"/>
          </a:p>
        </p:txBody>
      </p:sp>
      <p:sp>
        <p:nvSpPr>
          <p:cNvPr id="6" name="Text 4"/>
          <p:cNvSpPr/>
          <p:nvPr/>
        </p:nvSpPr>
        <p:spPr>
          <a:xfrm>
            <a:off x="731520" y="3108960"/>
            <a:ext cx="6858000" cy="731520"/>
          </a:xfrm>
          <a:prstGeom prst="rect">
            <a:avLst/>
          </a:prstGeom>
          <a:noFill/>
          <a:ln/>
        </p:spPr>
        <p:txBody>
          <a:bodyPr wrap="square" lIns="0" tIns="0" rIns="0" bIns="0" rtlCol="0" anchor="t"/>
          <a:lstStyle/>
          <a:p>
            <a:pPr marL="0" indent="0" algn="l">
              <a:buNone/>
            </a:pPr>
            <a:r>
              <a:rPr lang="en-US" sz="1500" dirty="0">
                <a:solidFill>
                  <a:srgbClr val="F4F4F4"/>
                </a:solidFill>
                <a:latin typeface="Montserrat" pitchFamily="34" charset="0"/>
                <a:ea typeface="Montserrat" pitchFamily="34" charset="-122"/>
                <a:cs typeface="Montserrat" pitchFamily="34" charset="-120"/>
              </a:rPr>
              <a:t>Understand the language and procedures behind one of the</a:t>
            </a:r>
            <a:endParaRPr lang="en-US" sz="1500" dirty="0"/>
          </a:p>
          <a:p>
            <a:pPr marL="0" indent="0" algn="l">
              <a:buNone/>
            </a:pPr>
            <a:r>
              <a:rPr lang="en-US" sz="1500" dirty="0">
                <a:solidFill>
                  <a:srgbClr val="F4F4F4"/>
                </a:solidFill>
                <a:latin typeface="Montserrat" pitchFamily="34" charset="0"/>
                <a:ea typeface="Montserrat" pitchFamily="34" charset="-122"/>
                <a:cs typeface="Montserrat" pitchFamily="34" charset="-120"/>
              </a:rPr>
              <a:t>most critical stages in US litigation.</a:t>
            </a:r>
            <a:endParaRPr lang="en-US" sz="1500" dirty="0"/>
          </a:p>
        </p:txBody>
      </p:sp>
      <p:sp>
        <p:nvSpPr>
          <p:cNvPr id="7" name="Shape 5"/>
          <p:cNvSpPr/>
          <p:nvPr/>
        </p:nvSpPr>
        <p:spPr>
          <a:xfrm>
            <a:off x="0" y="4434840"/>
            <a:ext cx="9144000" cy="713232"/>
          </a:xfrm>
          <a:prstGeom prst="rect">
            <a:avLst/>
          </a:prstGeom>
          <a:solidFill>
            <a:srgbClr val="001A40"/>
          </a:solidFill>
          <a:ln/>
        </p:spPr>
        <p:txBody>
          <a:bodyPr/>
          <a:lstStyle/>
          <a:p>
            <a:endParaRPr lang="en-US"/>
          </a:p>
        </p:txBody>
      </p:sp>
      <p:sp>
        <p:nvSpPr>
          <p:cNvPr id="8" name="Text 6"/>
          <p:cNvSpPr/>
          <p:nvPr/>
        </p:nvSpPr>
        <p:spPr>
          <a:xfrm>
            <a:off x="731520" y="4434840"/>
            <a:ext cx="7680960" cy="713232"/>
          </a:xfrm>
          <a:prstGeom prst="rect">
            <a:avLst/>
          </a:prstGeom>
          <a:noFill/>
          <a:ln/>
        </p:spPr>
        <p:txBody>
          <a:bodyPr wrap="square" lIns="0" tIns="0" rIns="0" bIns="0" rtlCol="0" anchor="ctr"/>
          <a:lstStyle/>
          <a:p>
            <a:pPr marL="0" indent="0" algn="l">
              <a:buNone/>
            </a:pPr>
            <a:r>
              <a:rPr lang="en-US" sz="1100" kern="0" spc="150" dirty="0">
                <a:solidFill>
                  <a:srgbClr val="F4A261"/>
                </a:solidFill>
                <a:latin typeface="Montserrat" pitchFamily="34" charset="0"/>
                <a:ea typeface="Montserrat" pitchFamily="34" charset="-122"/>
                <a:cs typeface="Montserrat" pitchFamily="34" charset="-120"/>
              </a:rPr>
              <a:t>CEFR B2–C1  |  Legal / In-house Counsel  |  60 Minutes</a:t>
            </a:r>
            <a:endParaRPr lang="en-US" sz="1100" dirty="0"/>
          </a:p>
        </p:txBody>
      </p:sp>
      <p:sp>
        <p:nvSpPr>
          <p:cNvPr id="9" name="Shape 7"/>
          <p:cNvSpPr/>
          <p:nvPr/>
        </p:nvSpPr>
        <p:spPr>
          <a:xfrm>
            <a:off x="7132320" y="365760"/>
            <a:ext cx="1371600" cy="1371600"/>
          </a:xfrm>
          <a:prstGeom prst="rect">
            <a:avLst/>
          </a:prstGeom>
          <a:solidFill>
            <a:srgbClr val="001A40"/>
          </a:solidFill>
          <a:ln w="12700">
            <a:solidFill>
              <a:srgbClr val="F4A261"/>
            </a:solidFill>
            <a:prstDash val="dash"/>
          </a:ln>
        </p:spPr>
        <p:txBody>
          <a:bodyPr/>
          <a:lstStyle/>
          <a:p>
            <a:endParaRPr lang="en-US"/>
          </a:p>
        </p:txBody>
      </p:sp>
      <p:sp>
        <p:nvSpPr>
          <p:cNvPr id="10" name="Text 8"/>
          <p:cNvSpPr/>
          <p:nvPr/>
        </p:nvSpPr>
        <p:spPr>
          <a:xfrm>
            <a:off x="7132320" y="365760"/>
            <a:ext cx="1371600" cy="1371600"/>
          </a:xfrm>
          <a:prstGeom prst="rect">
            <a:avLst/>
          </a:prstGeom>
          <a:noFill/>
          <a:ln/>
        </p:spPr>
        <p:txBody>
          <a:bodyPr wrap="square" lIns="0" tIns="0" rIns="0" bIns="0" rtlCol="0" anchor="ctr"/>
          <a:lstStyle/>
          <a:p>
            <a:pPr marL="0" indent="0" algn="ctr">
              <a:buNone/>
            </a:pPr>
            <a:r>
              <a:rPr lang="en-US" sz="1000" dirty="0">
                <a:solidFill>
                  <a:srgbClr val="F4A261"/>
                </a:solidFill>
                <a:latin typeface="Montserrat" pitchFamily="34" charset="0"/>
                <a:ea typeface="Montserrat" pitchFamily="34" charset="-122"/>
                <a:cs typeface="Montserrat" pitchFamily="34" charset="-120"/>
              </a:rPr>
              <a:t>Logo</a:t>
            </a:r>
            <a:endParaRPr lang="en-US" sz="1000" dirty="0"/>
          </a:p>
          <a:p>
            <a:pPr marL="0" indent="0" algn="ctr">
              <a:buNone/>
            </a:pPr>
            <a:r>
              <a:rPr lang="en-US" sz="1000" dirty="0">
                <a:solidFill>
                  <a:srgbClr val="F4A261"/>
                </a:solidFill>
                <a:latin typeface="Montserrat" pitchFamily="34" charset="0"/>
                <a:ea typeface="Montserrat" pitchFamily="34" charset="-122"/>
                <a:cs typeface="Montserrat" pitchFamily="34" charset="-120"/>
              </a:rPr>
              <a:t>Here</a:t>
            </a:r>
            <a:endParaRPr lang="en-US" sz="1000" dirty="0"/>
          </a:p>
        </p:txBody>
      </p:sp>
      <p:pic>
        <p:nvPicPr>
          <p:cNvPr id="12" name="Picture 11">
            <a:extLst>
              <a:ext uri="{FF2B5EF4-FFF2-40B4-BE49-F238E27FC236}">
                <a16:creationId xmlns:a16="http://schemas.microsoft.com/office/drawing/2014/main" id="{1B7DECDA-B66D-7596-C654-A9C334297B82}"/>
              </a:ext>
            </a:extLst>
          </p:cNvPr>
          <p:cNvPicPr>
            <a:picLocks noChangeAspect="1"/>
          </p:cNvPicPr>
          <p:nvPr/>
        </p:nvPicPr>
        <p:blipFill>
          <a:blip r:embed="rId3"/>
          <a:stretch>
            <a:fillRect/>
          </a:stretch>
        </p:blipFill>
        <p:spPr>
          <a:xfrm>
            <a:off x="6756013" y="342900"/>
            <a:ext cx="1828800" cy="18288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01434"/>
        </a:solidFill>
        <a:effectLst/>
      </p:bgPr>
    </p:bg>
    <p:spTree>
      <p:nvGrpSpPr>
        <p:cNvPr id="1" name=""/>
        <p:cNvGrpSpPr/>
        <p:nvPr/>
      </p:nvGrpSpPr>
      <p:grpSpPr>
        <a:xfrm>
          <a:off x="0" y="0"/>
          <a:ext cx="0" cy="0"/>
          <a:chOff x="0" y="0"/>
          <a:chExt cx="0" cy="0"/>
        </a:xfrm>
      </p:grpSpPr>
      <p:sp>
        <p:nvSpPr>
          <p:cNvPr id="2" name="Text 0"/>
          <p:cNvSpPr/>
          <p:nvPr/>
        </p:nvSpPr>
        <p:spPr>
          <a:xfrm>
            <a:off x="548640" y="274320"/>
            <a:ext cx="4572000" cy="457200"/>
          </a:xfrm>
          <a:prstGeom prst="rect">
            <a:avLst/>
          </a:prstGeom>
          <a:noFill/>
          <a:ln/>
        </p:spPr>
        <p:txBody>
          <a:bodyPr wrap="square" lIns="0" tIns="0" rIns="0" bIns="0" rtlCol="0" anchor="ctr"/>
          <a:lstStyle/>
          <a:p>
            <a:pPr marL="0" indent="0" algn="l">
              <a:buNone/>
            </a:pPr>
            <a:r>
              <a:rPr lang="en-US" sz="2800" b="1" dirty="0">
                <a:solidFill>
                  <a:srgbClr val="FFFFFF"/>
                </a:solidFill>
                <a:latin typeface="Raleway" pitchFamily="34" charset="0"/>
                <a:ea typeface="Raleway" pitchFamily="34" charset="-122"/>
                <a:cs typeface="Raleway" pitchFamily="34" charset="-120"/>
              </a:rPr>
              <a:t>Key Takeaways</a:t>
            </a:r>
            <a:endParaRPr lang="en-US" sz="2800" dirty="0"/>
          </a:p>
        </p:txBody>
      </p:sp>
      <p:sp>
        <p:nvSpPr>
          <p:cNvPr id="3" name="Shape 1"/>
          <p:cNvSpPr/>
          <p:nvPr/>
        </p:nvSpPr>
        <p:spPr>
          <a:xfrm>
            <a:off x="548640" y="777240"/>
            <a:ext cx="1097280" cy="36576"/>
          </a:xfrm>
          <a:prstGeom prst="rect">
            <a:avLst/>
          </a:prstGeom>
          <a:solidFill>
            <a:srgbClr val="F4A261"/>
          </a:solidFill>
          <a:ln/>
        </p:spPr>
        <p:txBody>
          <a:bodyPr/>
          <a:lstStyle/>
          <a:p>
            <a:endParaRPr lang="en-US"/>
          </a:p>
        </p:txBody>
      </p:sp>
      <p:sp>
        <p:nvSpPr>
          <p:cNvPr id="4" name="Shape 2"/>
          <p:cNvSpPr/>
          <p:nvPr/>
        </p:nvSpPr>
        <p:spPr>
          <a:xfrm>
            <a:off x="548640" y="1097280"/>
            <a:ext cx="8046720" cy="731520"/>
          </a:xfrm>
          <a:prstGeom prst="rect">
            <a:avLst/>
          </a:prstGeom>
          <a:solidFill>
            <a:srgbClr val="001A40"/>
          </a:solidFill>
          <a:ln/>
        </p:spPr>
        <p:txBody>
          <a:bodyPr/>
          <a:lstStyle/>
          <a:p>
            <a:endParaRPr lang="en-US"/>
          </a:p>
        </p:txBody>
      </p:sp>
      <p:pic>
        <p:nvPicPr>
          <p:cNvPr id="5" name="Image 0" descr="preencoded.png"/>
          <p:cNvPicPr>
            <a:picLocks noChangeAspect="1"/>
          </p:cNvPicPr>
          <p:nvPr/>
        </p:nvPicPr>
        <p:blipFill>
          <a:blip r:embed="rId3"/>
          <a:stretch>
            <a:fillRect/>
          </a:stretch>
        </p:blipFill>
        <p:spPr>
          <a:xfrm>
            <a:off x="777240" y="1252728"/>
            <a:ext cx="365760" cy="365760"/>
          </a:xfrm>
          <a:prstGeom prst="rect">
            <a:avLst/>
          </a:prstGeom>
        </p:spPr>
      </p:pic>
      <p:sp>
        <p:nvSpPr>
          <p:cNvPr id="6" name="Text 3"/>
          <p:cNvSpPr/>
          <p:nvPr/>
        </p:nvSpPr>
        <p:spPr>
          <a:xfrm>
            <a:off x="1371600" y="1097280"/>
            <a:ext cx="6949440" cy="731520"/>
          </a:xfrm>
          <a:prstGeom prst="rect">
            <a:avLst/>
          </a:prstGeom>
          <a:noFill/>
          <a:ln/>
        </p:spPr>
        <p:txBody>
          <a:bodyPr wrap="square" lIns="0" tIns="0" rIns="0" bIns="0" rtlCol="0" anchor="ctr"/>
          <a:lstStyle/>
          <a:p>
            <a:pPr marL="0" indent="0" algn="l">
              <a:buNone/>
            </a:pPr>
            <a:r>
              <a:rPr lang="en-US" sz="1400" dirty="0">
                <a:solidFill>
                  <a:srgbClr val="F4F4F4"/>
                </a:solidFill>
                <a:latin typeface="Montserrat" pitchFamily="34" charset="0"/>
                <a:ea typeface="Montserrat" pitchFamily="34" charset="-122"/>
                <a:cs typeface="Montserrat" pitchFamily="34" charset="-120"/>
              </a:rPr>
              <a:t>Discovery is where cases are won and lost. Understanding the process gives you strategic advantage.</a:t>
            </a:r>
            <a:endParaRPr lang="en-US" sz="1400" dirty="0"/>
          </a:p>
        </p:txBody>
      </p:sp>
      <p:sp>
        <p:nvSpPr>
          <p:cNvPr id="7" name="Shape 4"/>
          <p:cNvSpPr/>
          <p:nvPr/>
        </p:nvSpPr>
        <p:spPr>
          <a:xfrm>
            <a:off x="548640" y="2011680"/>
            <a:ext cx="8046720" cy="731520"/>
          </a:xfrm>
          <a:prstGeom prst="rect">
            <a:avLst/>
          </a:prstGeom>
          <a:solidFill>
            <a:srgbClr val="001A40"/>
          </a:solidFill>
          <a:ln/>
        </p:spPr>
        <p:txBody>
          <a:bodyPr/>
          <a:lstStyle/>
          <a:p>
            <a:endParaRPr lang="en-US"/>
          </a:p>
        </p:txBody>
      </p:sp>
      <p:pic>
        <p:nvPicPr>
          <p:cNvPr id="8" name="Image 1" descr="preencoded.png"/>
          <p:cNvPicPr>
            <a:picLocks noChangeAspect="1"/>
          </p:cNvPicPr>
          <p:nvPr/>
        </p:nvPicPr>
        <p:blipFill>
          <a:blip r:embed="rId4"/>
          <a:stretch>
            <a:fillRect/>
          </a:stretch>
        </p:blipFill>
        <p:spPr>
          <a:xfrm>
            <a:off x="777240" y="2167128"/>
            <a:ext cx="365760" cy="365760"/>
          </a:xfrm>
          <a:prstGeom prst="rect">
            <a:avLst/>
          </a:prstGeom>
        </p:spPr>
      </p:pic>
      <p:sp>
        <p:nvSpPr>
          <p:cNvPr id="9" name="Text 5"/>
          <p:cNvSpPr/>
          <p:nvPr/>
        </p:nvSpPr>
        <p:spPr>
          <a:xfrm>
            <a:off x="1371600" y="2011680"/>
            <a:ext cx="6949440" cy="731520"/>
          </a:xfrm>
          <a:prstGeom prst="rect">
            <a:avLst/>
          </a:prstGeom>
          <a:noFill/>
          <a:ln/>
        </p:spPr>
        <p:txBody>
          <a:bodyPr wrap="square" lIns="0" tIns="0" rIns="0" bIns="0" rtlCol="0" anchor="ctr"/>
          <a:lstStyle/>
          <a:p>
            <a:pPr marL="0" indent="0" algn="l">
              <a:buNone/>
            </a:pPr>
            <a:r>
              <a:rPr lang="en-US" sz="1400" dirty="0">
                <a:solidFill>
                  <a:srgbClr val="F4F4F4"/>
                </a:solidFill>
                <a:latin typeface="Montserrat" pitchFamily="34" charset="0"/>
                <a:ea typeface="Montserrat" pitchFamily="34" charset="-122"/>
                <a:cs typeface="Montserrat" pitchFamily="34" charset="-120"/>
              </a:rPr>
              <a:t>Privilege is fragile. Once waived — even accidentally — it's gone</a:t>
            </a:r>
            <a:r>
              <a:rPr lang="en-US" sz="1400">
                <a:solidFill>
                  <a:srgbClr val="F4F4F4"/>
                </a:solidFill>
                <a:latin typeface="Montserrat" pitchFamily="34" charset="0"/>
                <a:ea typeface="Montserrat" pitchFamily="34" charset="-122"/>
                <a:cs typeface="Montserrat" pitchFamily="34" charset="-120"/>
              </a:rPr>
              <a:t>. </a:t>
            </a:r>
          </a:p>
          <a:p>
            <a:pPr marL="0" indent="0" algn="l">
              <a:buNone/>
            </a:pPr>
            <a:r>
              <a:rPr lang="en-US" sz="1400">
                <a:solidFill>
                  <a:srgbClr val="F4F4F4"/>
                </a:solidFill>
                <a:latin typeface="Montserrat" pitchFamily="34" charset="0"/>
                <a:ea typeface="Montserrat" pitchFamily="34" charset="-122"/>
                <a:cs typeface="Montserrat" pitchFamily="34" charset="-120"/>
              </a:rPr>
              <a:t>Protect </a:t>
            </a:r>
            <a:r>
              <a:rPr lang="en-US" sz="1400" dirty="0">
                <a:solidFill>
                  <a:srgbClr val="F4F4F4"/>
                </a:solidFill>
                <a:latin typeface="Montserrat" pitchFamily="34" charset="0"/>
                <a:ea typeface="Montserrat" pitchFamily="34" charset="-122"/>
                <a:cs typeface="Montserrat" pitchFamily="34" charset="-120"/>
              </a:rPr>
              <a:t>it deliberately.</a:t>
            </a:r>
            <a:endParaRPr lang="en-US" sz="1400" dirty="0"/>
          </a:p>
        </p:txBody>
      </p:sp>
      <p:sp>
        <p:nvSpPr>
          <p:cNvPr id="10" name="Shape 6"/>
          <p:cNvSpPr/>
          <p:nvPr/>
        </p:nvSpPr>
        <p:spPr>
          <a:xfrm>
            <a:off x="548640" y="2926080"/>
            <a:ext cx="8046720" cy="731520"/>
          </a:xfrm>
          <a:prstGeom prst="rect">
            <a:avLst/>
          </a:prstGeom>
          <a:solidFill>
            <a:srgbClr val="001A40"/>
          </a:solidFill>
          <a:ln/>
        </p:spPr>
        <p:txBody>
          <a:bodyPr/>
          <a:lstStyle/>
          <a:p>
            <a:endParaRPr lang="en-US"/>
          </a:p>
        </p:txBody>
      </p:sp>
      <p:pic>
        <p:nvPicPr>
          <p:cNvPr id="11" name="Image 2" descr="preencoded.png"/>
          <p:cNvPicPr>
            <a:picLocks noChangeAspect="1"/>
          </p:cNvPicPr>
          <p:nvPr/>
        </p:nvPicPr>
        <p:blipFill>
          <a:blip r:embed="rId5"/>
          <a:stretch>
            <a:fillRect/>
          </a:stretch>
        </p:blipFill>
        <p:spPr>
          <a:xfrm>
            <a:off x="777240" y="3081528"/>
            <a:ext cx="365760" cy="365760"/>
          </a:xfrm>
          <a:prstGeom prst="rect">
            <a:avLst/>
          </a:prstGeom>
        </p:spPr>
      </p:pic>
      <p:sp>
        <p:nvSpPr>
          <p:cNvPr id="12" name="Text 7"/>
          <p:cNvSpPr/>
          <p:nvPr/>
        </p:nvSpPr>
        <p:spPr>
          <a:xfrm>
            <a:off x="1371600" y="2926080"/>
            <a:ext cx="6949440" cy="731520"/>
          </a:xfrm>
          <a:prstGeom prst="rect">
            <a:avLst/>
          </a:prstGeom>
          <a:noFill/>
          <a:ln/>
        </p:spPr>
        <p:txBody>
          <a:bodyPr wrap="square" lIns="0" tIns="0" rIns="0" bIns="0" rtlCol="0" anchor="ctr"/>
          <a:lstStyle/>
          <a:p>
            <a:pPr marL="0" indent="0" algn="l">
              <a:buNone/>
            </a:pPr>
            <a:r>
              <a:rPr lang="en-US" sz="1400" dirty="0">
                <a:solidFill>
                  <a:srgbClr val="F4F4F4"/>
                </a:solidFill>
                <a:latin typeface="Montserrat" pitchFamily="34" charset="0"/>
                <a:ea typeface="Montserrat" pitchFamily="34" charset="-122"/>
                <a:cs typeface="Montserrat" pitchFamily="34" charset="-120"/>
              </a:rPr>
              <a:t>Professional correspondence in discovery follows strict conventions. Tone, deadlines, and specificity all count.</a:t>
            </a:r>
            <a:endParaRPr lang="en-US" sz="1400" dirty="0"/>
          </a:p>
        </p:txBody>
      </p:sp>
      <p:sp>
        <p:nvSpPr>
          <p:cNvPr id="13" name="Text 8"/>
          <p:cNvSpPr/>
          <p:nvPr/>
        </p:nvSpPr>
        <p:spPr>
          <a:xfrm>
            <a:off x="548640" y="4389120"/>
            <a:ext cx="8046720" cy="365760"/>
          </a:xfrm>
          <a:prstGeom prst="rect">
            <a:avLst/>
          </a:prstGeom>
          <a:noFill/>
          <a:ln/>
        </p:spPr>
        <p:txBody>
          <a:bodyPr wrap="square" lIns="0" tIns="0" rIns="0" bIns="0" rtlCol="0" anchor="ctr"/>
          <a:lstStyle/>
          <a:p>
            <a:pPr marL="0" indent="0" algn="ctr">
              <a:buNone/>
            </a:pPr>
            <a:r>
              <a:rPr lang="en-US" sz="1100" kern="0" spc="150" dirty="0">
                <a:solidFill>
                  <a:srgbClr val="F4A261"/>
                </a:solidFill>
                <a:latin typeface="Montserrat" pitchFamily="34" charset="0"/>
                <a:ea typeface="Montserrat" pitchFamily="34" charset="-122"/>
                <a:cs typeface="Montserrat" pitchFamily="34" charset="-120"/>
              </a:rPr>
              <a:t>TLE Instruction  |  technicallegalenglish.com</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008B8B"/>
          </a:solidFill>
          <a:ln/>
        </p:spPr>
        <p:txBody>
          <a:bodyPr/>
          <a:lstStyle/>
          <a:p>
            <a:endParaRPr lang="en-US"/>
          </a:p>
        </p:txBody>
      </p:sp>
      <p:sp>
        <p:nvSpPr>
          <p:cNvPr id="3" name="Shape 1"/>
          <p:cNvSpPr/>
          <p:nvPr/>
        </p:nvSpPr>
        <p:spPr>
          <a:xfrm>
            <a:off x="475488" y="246888"/>
            <a:ext cx="512064" cy="512064"/>
          </a:xfrm>
          <a:prstGeom prst="ellipse">
            <a:avLst/>
          </a:prstGeom>
          <a:solidFill>
            <a:srgbClr val="008B8B"/>
          </a:solidFill>
          <a:ln/>
        </p:spPr>
        <p:txBody>
          <a:bodyPr/>
          <a:lstStyle/>
          <a:p>
            <a:endParaRPr lang="en-US"/>
          </a:p>
        </p:txBody>
      </p:sp>
      <p:pic>
        <p:nvPicPr>
          <p:cNvPr id="4" name="Image 0" descr="preencoded.png"/>
          <p:cNvPicPr>
            <a:picLocks noChangeAspect="1"/>
          </p:cNvPicPr>
          <p:nvPr/>
        </p:nvPicPr>
        <p:blipFill>
          <a:blip r:embed="rId3"/>
          <a:stretch>
            <a:fillRect/>
          </a:stretch>
        </p:blipFill>
        <p:spPr>
          <a:xfrm>
            <a:off x="548640" y="320040"/>
            <a:ext cx="365760" cy="365760"/>
          </a:xfrm>
          <a:prstGeom prst="rect">
            <a:avLst/>
          </a:prstGeom>
        </p:spPr>
      </p:pic>
      <p:sp>
        <p:nvSpPr>
          <p:cNvPr id="5" name="Text 2"/>
          <p:cNvSpPr/>
          <p:nvPr/>
        </p:nvSpPr>
        <p:spPr>
          <a:xfrm>
            <a:off x="1188720" y="274320"/>
            <a:ext cx="4572000" cy="457200"/>
          </a:xfrm>
          <a:prstGeom prst="rect">
            <a:avLst/>
          </a:prstGeom>
          <a:noFill/>
          <a:ln/>
        </p:spPr>
        <p:txBody>
          <a:bodyPr wrap="square" lIns="0" tIns="0" rIns="0" bIns="0" rtlCol="0" anchor="ctr"/>
          <a:lstStyle/>
          <a:p>
            <a:pPr marL="0" indent="0" algn="l">
              <a:buNone/>
            </a:pPr>
            <a:r>
              <a:rPr lang="en-US" sz="2800" b="1" dirty="0">
                <a:solidFill>
                  <a:srgbClr val="001434"/>
                </a:solidFill>
                <a:latin typeface="Raleway" pitchFamily="34" charset="0"/>
                <a:ea typeface="Raleway" pitchFamily="34" charset="-122"/>
                <a:cs typeface="Raleway" pitchFamily="34" charset="-120"/>
              </a:rPr>
              <a:t>Learning Objectives</a:t>
            </a:r>
            <a:endParaRPr lang="en-US" sz="2800" dirty="0"/>
          </a:p>
        </p:txBody>
      </p:sp>
      <p:sp>
        <p:nvSpPr>
          <p:cNvPr id="6" name="Text 3"/>
          <p:cNvSpPr/>
          <p:nvPr/>
        </p:nvSpPr>
        <p:spPr>
          <a:xfrm>
            <a:off x="548640" y="1005840"/>
            <a:ext cx="7772400" cy="365760"/>
          </a:xfrm>
          <a:prstGeom prst="rect">
            <a:avLst/>
          </a:prstGeom>
          <a:noFill/>
          <a:ln/>
        </p:spPr>
        <p:txBody>
          <a:bodyPr wrap="square" lIns="0" tIns="0" rIns="0" bIns="0" rtlCol="0" anchor="ctr"/>
          <a:lstStyle/>
          <a:p>
            <a:pPr marL="0" indent="0" algn="l">
              <a:buNone/>
            </a:pPr>
            <a:r>
              <a:rPr lang="en-US" sz="1400" i="1" dirty="0">
                <a:solidFill>
                  <a:srgbClr val="555555"/>
                </a:solidFill>
                <a:latin typeface="Montserrat" pitchFamily="34" charset="0"/>
                <a:ea typeface="Montserrat" pitchFamily="34" charset="-122"/>
                <a:cs typeface="Montserrat" pitchFamily="34" charset="-120"/>
              </a:rPr>
              <a:t>By the end of this lesson, you will be able to:</a:t>
            </a:r>
            <a:endParaRPr lang="en-US" sz="1400" dirty="0"/>
          </a:p>
        </p:txBody>
      </p:sp>
      <p:sp>
        <p:nvSpPr>
          <p:cNvPr id="7" name="Shape 4"/>
          <p:cNvSpPr/>
          <p:nvPr/>
        </p:nvSpPr>
        <p:spPr>
          <a:xfrm>
            <a:off x="548640" y="1600200"/>
            <a:ext cx="411480" cy="411480"/>
          </a:xfrm>
          <a:prstGeom prst="ellipse">
            <a:avLst/>
          </a:prstGeom>
          <a:solidFill>
            <a:srgbClr val="001434"/>
          </a:solidFill>
          <a:ln/>
        </p:spPr>
        <p:txBody>
          <a:bodyPr/>
          <a:lstStyle/>
          <a:p>
            <a:endParaRPr lang="en-US"/>
          </a:p>
        </p:txBody>
      </p:sp>
      <p:sp>
        <p:nvSpPr>
          <p:cNvPr id="8" name="Text 5"/>
          <p:cNvSpPr/>
          <p:nvPr/>
        </p:nvSpPr>
        <p:spPr>
          <a:xfrm>
            <a:off x="548640" y="1600200"/>
            <a:ext cx="411480" cy="411480"/>
          </a:xfrm>
          <a:prstGeom prst="rect">
            <a:avLst/>
          </a:prstGeom>
          <a:noFill/>
          <a:ln/>
        </p:spPr>
        <p:txBody>
          <a:bodyPr wrap="square" lIns="0" tIns="0" rIns="0" bIns="0" rtlCol="0" anchor="ctr"/>
          <a:lstStyle/>
          <a:p>
            <a:pPr marL="0" indent="0" algn="ctr">
              <a:buNone/>
            </a:pPr>
            <a:r>
              <a:rPr lang="en-US" sz="1400" b="1" dirty="0">
                <a:solidFill>
                  <a:srgbClr val="FFFFFF"/>
                </a:solidFill>
                <a:latin typeface="Montserrat" pitchFamily="34" charset="0"/>
                <a:ea typeface="Montserrat" pitchFamily="34" charset="-122"/>
                <a:cs typeface="Montserrat" pitchFamily="34" charset="-120"/>
              </a:rPr>
              <a:t>1</a:t>
            </a:r>
            <a:endParaRPr lang="en-US" sz="1400" dirty="0"/>
          </a:p>
        </p:txBody>
      </p:sp>
      <p:sp>
        <p:nvSpPr>
          <p:cNvPr id="9" name="Text 6"/>
          <p:cNvSpPr/>
          <p:nvPr/>
        </p:nvSpPr>
        <p:spPr>
          <a:xfrm>
            <a:off x="1143000" y="1600200"/>
            <a:ext cx="7315200" cy="411480"/>
          </a:xfrm>
          <a:prstGeom prst="rect">
            <a:avLst/>
          </a:prstGeom>
          <a:noFill/>
          <a:ln/>
        </p:spPr>
        <p:txBody>
          <a:bodyPr wrap="square" lIns="0" tIns="0" rIns="0" bIns="0" rtlCol="0" anchor="ctr"/>
          <a:lstStyle/>
          <a:p>
            <a:pPr marL="0" indent="0" algn="l">
              <a:buNone/>
            </a:pPr>
            <a:r>
              <a:rPr lang="en-US" sz="1400" dirty="0">
                <a:solidFill>
                  <a:srgbClr val="333333"/>
                </a:solidFill>
                <a:latin typeface="Montserrat" pitchFamily="34" charset="0"/>
                <a:ea typeface="Montserrat" pitchFamily="34" charset="-122"/>
                <a:cs typeface="Montserrat" pitchFamily="34" charset="-120"/>
              </a:rPr>
              <a:t>Define key civil discovery terms and explain their role in the litigation process</a:t>
            </a:r>
            <a:endParaRPr lang="en-US" sz="1400" dirty="0"/>
          </a:p>
        </p:txBody>
      </p:sp>
      <p:sp>
        <p:nvSpPr>
          <p:cNvPr id="10" name="Shape 7"/>
          <p:cNvSpPr/>
          <p:nvPr/>
        </p:nvSpPr>
        <p:spPr>
          <a:xfrm>
            <a:off x="548640" y="2331720"/>
            <a:ext cx="411480" cy="411480"/>
          </a:xfrm>
          <a:prstGeom prst="ellipse">
            <a:avLst/>
          </a:prstGeom>
          <a:solidFill>
            <a:srgbClr val="008B8B"/>
          </a:solidFill>
          <a:ln/>
        </p:spPr>
        <p:txBody>
          <a:bodyPr/>
          <a:lstStyle/>
          <a:p>
            <a:endParaRPr lang="en-US"/>
          </a:p>
        </p:txBody>
      </p:sp>
      <p:sp>
        <p:nvSpPr>
          <p:cNvPr id="11" name="Text 8"/>
          <p:cNvSpPr/>
          <p:nvPr/>
        </p:nvSpPr>
        <p:spPr>
          <a:xfrm>
            <a:off x="548640" y="2331720"/>
            <a:ext cx="411480" cy="411480"/>
          </a:xfrm>
          <a:prstGeom prst="rect">
            <a:avLst/>
          </a:prstGeom>
          <a:noFill/>
          <a:ln/>
        </p:spPr>
        <p:txBody>
          <a:bodyPr wrap="square" lIns="0" tIns="0" rIns="0" bIns="0" rtlCol="0" anchor="ctr"/>
          <a:lstStyle/>
          <a:p>
            <a:pPr marL="0" indent="0" algn="ctr">
              <a:buNone/>
            </a:pPr>
            <a:r>
              <a:rPr lang="en-US" sz="1400" b="1" dirty="0">
                <a:solidFill>
                  <a:srgbClr val="FFFFFF"/>
                </a:solidFill>
                <a:latin typeface="Montserrat" pitchFamily="34" charset="0"/>
                <a:ea typeface="Montserrat" pitchFamily="34" charset="-122"/>
                <a:cs typeface="Montserrat" pitchFamily="34" charset="-120"/>
              </a:rPr>
              <a:t>2</a:t>
            </a:r>
            <a:endParaRPr lang="en-US" sz="1400" dirty="0"/>
          </a:p>
        </p:txBody>
      </p:sp>
      <p:sp>
        <p:nvSpPr>
          <p:cNvPr id="12" name="Text 9"/>
          <p:cNvSpPr/>
          <p:nvPr/>
        </p:nvSpPr>
        <p:spPr>
          <a:xfrm>
            <a:off x="1143000" y="2331720"/>
            <a:ext cx="7315200" cy="411480"/>
          </a:xfrm>
          <a:prstGeom prst="rect">
            <a:avLst/>
          </a:prstGeom>
          <a:noFill/>
          <a:ln/>
        </p:spPr>
        <p:txBody>
          <a:bodyPr wrap="square" lIns="0" tIns="0" rIns="0" bIns="0" rtlCol="0" anchor="ctr"/>
          <a:lstStyle/>
          <a:p>
            <a:pPr marL="0" indent="0" algn="l">
              <a:buNone/>
            </a:pPr>
            <a:r>
              <a:rPr lang="en-US" sz="1400" dirty="0">
                <a:solidFill>
                  <a:srgbClr val="333333"/>
                </a:solidFill>
                <a:latin typeface="Montserrat" pitchFamily="34" charset="0"/>
                <a:ea typeface="Montserrat" pitchFamily="34" charset="-122"/>
                <a:cs typeface="Montserrat" pitchFamily="34" charset="-120"/>
              </a:rPr>
              <a:t>Identify the main types of discovery tools and when each is used</a:t>
            </a:r>
            <a:endParaRPr lang="en-US" sz="1400" dirty="0"/>
          </a:p>
        </p:txBody>
      </p:sp>
      <p:sp>
        <p:nvSpPr>
          <p:cNvPr id="13" name="Shape 10"/>
          <p:cNvSpPr/>
          <p:nvPr/>
        </p:nvSpPr>
        <p:spPr>
          <a:xfrm>
            <a:off x="548640" y="3063240"/>
            <a:ext cx="411480" cy="411480"/>
          </a:xfrm>
          <a:prstGeom prst="ellipse">
            <a:avLst/>
          </a:prstGeom>
          <a:solidFill>
            <a:srgbClr val="001434"/>
          </a:solidFill>
          <a:ln/>
        </p:spPr>
        <p:txBody>
          <a:bodyPr/>
          <a:lstStyle/>
          <a:p>
            <a:endParaRPr lang="en-US"/>
          </a:p>
        </p:txBody>
      </p:sp>
      <p:sp>
        <p:nvSpPr>
          <p:cNvPr id="14" name="Text 11"/>
          <p:cNvSpPr/>
          <p:nvPr/>
        </p:nvSpPr>
        <p:spPr>
          <a:xfrm>
            <a:off x="548640" y="3063240"/>
            <a:ext cx="411480" cy="411480"/>
          </a:xfrm>
          <a:prstGeom prst="rect">
            <a:avLst/>
          </a:prstGeom>
          <a:noFill/>
          <a:ln/>
        </p:spPr>
        <p:txBody>
          <a:bodyPr wrap="square" lIns="0" tIns="0" rIns="0" bIns="0" rtlCol="0" anchor="ctr"/>
          <a:lstStyle/>
          <a:p>
            <a:pPr marL="0" indent="0" algn="ctr">
              <a:buNone/>
            </a:pPr>
            <a:r>
              <a:rPr lang="en-US" sz="1400" b="1" dirty="0">
                <a:solidFill>
                  <a:srgbClr val="FFFFFF"/>
                </a:solidFill>
                <a:latin typeface="Montserrat" pitchFamily="34" charset="0"/>
                <a:ea typeface="Montserrat" pitchFamily="34" charset="-122"/>
                <a:cs typeface="Montserrat" pitchFamily="34" charset="-120"/>
              </a:rPr>
              <a:t>3</a:t>
            </a:r>
            <a:endParaRPr lang="en-US" sz="1400" dirty="0"/>
          </a:p>
        </p:txBody>
      </p:sp>
      <p:sp>
        <p:nvSpPr>
          <p:cNvPr id="15" name="Text 12"/>
          <p:cNvSpPr/>
          <p:nvPr/>
        </p:nvSpPr>
        <p:spPr>
          <a:xfrm>
            <a:off x="1143000" y="3063240"/>
            <a:ext cx="7315200" cy="411480"/>
          </a:xfrm>
          <a:prstGeom prst="rect">
            <a:avLst/>
          </a:prstGeom>
          <a:noFill/>
          <a:ln/>
        </p:spPr>
        <p:txBody>
          <a:bodyPr wrap="square" lIns="0" tIns="0" rIns="0" bIns="0" rtlCol="0" anchor="ctr"/>
          <a:lstStyle/>
          <a:p>
            <a:pPr marL="0" indent="0" algn="l">
              <a:buNone/>
            </a:pPr>
            <a:r>
              <a:rPr lang="en-US" sz="1400" dirty="0">
                <a:solidFill>
                  <a:srgbClr val="333333"/>
                </a:solidFill>
                <a:latin typeface="Montserrat" pitchFamily="34" charset="0"/>
                <a:ea typeface="Montserrat" pitchFamily="34" charset="-122"/>
                <a:cs typeface="Montserrat" pitchFamily="34" charset="-120"/>
              </a:rPr>
              <a:t>Read and interpret authentic discovery-related documents with confidence</a:t>
            </a:r>
            <a:endParaRPr lang="en-US" sz="1400" dirty="0"/>
          </a:p>
        </p:txBody>
      </p:sp>
      <p:sp>
        <p:nvSpPr>
          <p:cNvPr id="16" name="Shape 13"/>
          <p:cNvSpPr/>
          <p:nvPr/>
        </p:nvSpPr>
        <p:spPr>
          <a:xfrm>
            <a:off x="548640" y="3794760"/>
            <a:ext cx="411480" cy="411480"/>
          </a:xfrm>
          <a:prstGeom prst="ellipse">
            <a:avLst/>
          </a:prstGeom>
          <a:solidFill>
            <a:srgbClr val="008B8B"/>
          </a:solidFill>
          <a:ln/>
        </p:spPr>
        <p:txBody>
          <a:bodyPr/>
          <a:lstStyle/>
          <a:p>
            <a:endParaRPr lang="en-US"/>
          </a:p>
        </p:txBody>
      </p:sp>
      <p:sp>
        <p:nvSpPr>
          <p:cNvPr id="17" name="Text 14"/>
          <p:cNvSpPr/>
          <p:nvPr/>
        </p:nvSpPr>
        <p:spPr>
          <a:xfrm>
            <a:off x="548640" y="3794760"/>
            <a:ext cx="411480" cy="411480"/>
          </a:xfrm>
          <a:prstGeom prst="rect">
            <a:avLst/>
          </a:prstGeom>
          <a:noFill/>
          <a:ln/>
        </p:spPr>
        <p:txBody>
          <a:bodyPr wrap="square" lIns="0" tIns="0" rIns="0" bIns="0" rtlCol="0" anchor="ctr"/>
          <a:lstStyle/>
          <a:p>
            <a:pPr marL="0" indent="0" algn="ctr">
              <a:buNone/>
            </a:pPr>
            <a:r>
              <a:rPr lang="en-US" sz="1400" b="1" dirty="0">
                <a:solidFill>
                  <a:srgbClr val="FFFFFF"/>
                </a:solidFill>
                <a:latin typeface="Montserrat" pitchFamily="34" charset="0"/>
                <a:ea typeface="Montserrat" pitchFamily="34" charset="-122"/>
                <a:cs typeface="Montserrat" pitchFamily="34" charset="-120"/>
              </a:rPr>
              <a:t>4</a:t>
            </a:r>
            <a:endParaRPr lang="en-US" sz="1400" dirty="0"/>
          </a:p>
        </p:txBody>
      </p:sp>
      <p:sp>
        <p:nvSpPr>
          <p:cNvPr id="18" name="Text 15"/>
          <p:cNvSpPr/>
          <p:nvPr/>
        </p:nvSpPr>
        <p:spPr>
          <a:xfrm>
            <a:off x="1143000" y="3794760"/>
            <a:ext cx="7315200" cy="411480"/>
          </a:xfrm>
          <a:prstGeom prst="rect">
            <a:avLst/>
          </a:prstGeom>
          <a:noFill/>
          <a:ln/>
        </p:spPr>
        <p:txBody>
          <a:bodyPr wrap="square" lIns="0" tIns="0" rIns="0" bIns="0" rtlCol="0" anchor="ctr"/>
          <a:lstStyle/>
          <a:p>
            <a:pPr marL="0" indent="0" algn="l">
              <a:buNone/>
            </a:pPr>
            <a:r>
              <a:rPr lang="en-US" sz="1400" dirty="0">
                <a:solidFill>
                  <a:srgbClr val="333333"/>
                </a:solidFill>
                <a:latin typeface="Montserrat" pitchFamily="34" charset="0"/>
                <a:ea typeface="Montserrat" pitchFamily="34" charset="-122"/>
                <a:cs typeface="Montserrat" pitchFamily="34" charset="-120"/>
              </a:rPr>
              <a:t>Draft professional correspondence related to discovery requests and responses</a:t>
            </a:r>
            <a:endParaRPr lang="en-US"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01434"/>
        </a:solidFill>
        <a:effectLst/>
      </p:bgPr>
    </p:bg>
    <p:spTree>
      <p:nvGrpSpPr>
        <p:cNvPr id="1" name=""/>
        <p:cNvGrpSpPr/>
        <p:nvPr/>
      </p:nvGrpSpPr>
      <p:grpSpPr>
        <a:xfrm>
          <a:off x="0" y="0"/>
          <a:ext cx="0" cy="0"/>
          <a:chOff x="0" y="0"/>
          <a:chExt cx="0" cy="0"/>
        </a:xfrm>
      </p:grpSpPr>
      <p:sp>
        <p:nvSpPr>
          <p:cNvPr id="2" name="Text 0"/>
          <p:cNvSpPr/>
          <p:nvPr/>
        </p:nvSpPr>
        <p:spPr>
          <a:xfrm>
            <a:off x="548640" y="274320"/>
            <a:ext cx="4572000" cy="457200"/>
          </a:xfrm>
          <a:prstGeom prst="rect">
            <a:avLst/>
          </a:prstGeom>
          <a:noFill/>
          <a:ln/>
        </p:spPr>
        <p:txBody>
          <a:bodyPr wrap="square" lIns="0" tIns="0" rIns="0" bIns="0" rtlCol="0" anchor="ctr"/>
          <a:lstStyle/>
          <a:p>
            <a:pPr marL="0" indent="0" algn="l">
              <a:buNone/>
            </a:pPr>
            <a:r>
              <a:rPr lang="en-US" sz="2800" b="1" dirty="0">
                <a:solidFill>
                  <a:srgbClr val="FFFFFF"/>
                </a:solidFill>
                <a:latin typeface="Raleway" pitchFamily="34" charset="0"/>
                <a:ea typeface="Raleway" pitchFamily="34" charset="-122"/>
                <a:cs typeface="Raleway" pitchFamily="34" charset="-120"/>
              </a:rPr>
              <a:t>Why This Matters</a:t>
            </a:r>
            <a:endParaRPr lang="en-US" sz="2800" dirty="0"/>
          </a:p>
        </p:txBody>
      </p:sp>
      <p:sp>
        <p:nvSpPr>
          <p:cNvPr id="3" name="Shape 1"/>
          <p:cNvSpPr/>
          <p:nvPr/>
        </p:nvSpPr>
        <p:spPr>
          <a:xfrm>
            <a:off x="548640" y="777240"/>
            <a:ext cx="1097280" cy="36576"/>
          </a:xfrm>
          <a:prstGeom prst="rect">
            <a:avLst/>
          </a:prstGeom>
          <a:solidFill>
            <a:srgbClr val="F4A261"/>
          </a:solidFill>
          <a:ln/>
        </p:spPr>
        <p:txBody>
          <a:bodyPr/>
          <a:lstStyle/>
          <a:p>
            <a:endParaRPr lang="en-US"/>
          </a:p>
        </p:txBody>
      </p:sp>
      <p:sp>
        <p:nvSpPr>
          <p:cNvPr id="4" name="Shape 2"/>
          <p:cNvSpPr/>
          <p:nvPr/>
        </p:nvSpPr>
        <p:spPr>
          <a:xfrm>
            <a:off x="548640" y="1097280"/>
            <a:ext cx="3749040" cy="3657600"/>
          </a:xfrm>
          <a:prstGeom prst="rect">
            <a:avLst/>
          </a:prstGeom>
          <a:solidFill>
            <a:srgbClr val="001A40"/>
          </a:solidFill>
          <a:ln/>
          <a:effectLst>
            <a:outerShdw blurRad="101600" dist="38100" dir="8100000" algn="bl" rotWithShape="0">
              <a:srgbClr val="000000">
                <a:alpha val="18000"/>
              </a:srgbClr>
            </a:outerShdw>
          </a:effectLst>
        </p:spPr>
        <p:txBody>
          <a:bodyPr/>
          <a:lstStyle/>
          <a:p>
            <a:endParaRPr lang="en-US"/>
          </a:p>
        </p:txBody>
      </p:sp>
      <p:pic>
        <p:nvPicPr>
          <p:cNvPr id="5" name="Image 0" descr="preencoded.png"/>
          <p:cNvPicPr>
            <a:picLocks noChangeAspect="1"/>
          </p:cNvPicPr>
          <p:nvPr/>
        </p:nvPicPr>
        <p:blipFill>
          <a:blip r:embed="rId3"/>
          <a:stretch>
            <a:fillRect/>
          </a:stretch>
        </p:blipFill>
        <p:spPr>
          <a:xfrm>
            <a:off x="822960" y="1325880"/>
            <a:ext cx="365760" cy="365760"/>
          </a:xfrm>
          <a:prstGeom prst="rect">
            <a:avLst/>
          </a:prstGeom>
        </p:spPr>
      </p:pic>
      <p:sp>
        <p:nvSpPr>
          <p:cNvPr id="6" name="Text 3"/>
          <p:cNvSpPr/>
          <p:nvPr/>
        </p:nvSpPr>
        <p:spPr>
          <a:xfrm>
            <a:off x="1325880" y="1325880"/>
            <a:ext cx="2743200" cy="365760"/>
          </a:xfrm>
          <a:prstGeom prst="rect">
            <a:avLst/>
          </a:prstGeom>
          <a:noFill/>
          <a:ln/>
        </p:spPr>
        <p:txBody>
          <a:bodyPr wrap="square" lIns="0" tIns="0" rIns="0" bIns="0" rtlCol="0" anchor="ctr"/>
          <a:lstStyle/>
          <a:p>
            <a:pPr marL="0" indent="0" algn="l">
              <a:buNone/>
            </a:pPr>
            <a:r>
              <a:rPr lang="en-US" sz="1600" b="1" dirty="0">
                <a:solidFill>
                  <a:srgbClr val="F4A261"/>
                </a:solidFill>
                <a:latin typeface="Raleway" pitchFamily="34" charset="0"/>
                <a:ea typeface="Raleway" pitchFamily="34" charset="-122"/>
                <a:cs typeface="Raleway" pitchFamily="34" charset="-120"/>
              </a:rPr>
              <a:t>The Scenario</a:t>
            </a:r>
            <a:endParaRPr lang="en-US" sz="1600" dirty="0"/>
          </a:p>
        </p:txBody>
      </p:sp>
      <p:sp>
        <p:nvSpPr>
          <p:cNvPr id="7" name="Text 4"/>
          <p:cNvSpPr/>
          <p:nvPr/>
        </p:nvSpPr>
        <p:spPr>
          <a:xfrm>
            <a:off x="822960" y="1920240"/>
            <a:ext cx="3200400" cy="2651760"/>
          </a:xfrm>
          <a:prstGeom prst="rect">
            <a:avLst/>
          </a:prstGeom>
          <a:noFill/>
          <a:ln/>
        </p:spPr>
        <p:txBody>
          <a:bodyPr wrap="square" lIns="0" tIns="0" rIns="0" bIns="0" rtlCol="0" anchor="t"/>
          <a:lstStyle/>
          <a:p>
            <a:pPr marL="0" indent="0" algn="l">
              <a:buNone/>
            </a:pPr>
            <a:r>
              <a:rPr lang="en-US" sz="1300" dirty="0">
                <a:solidFill>
                  <a:srgbClr val="F4F4F4"/>
                </a:solidFill>
                <a:latin typeface="Montserrat" pitchFamily="34" charset="0"/>
                <a:ea typeface="Montserrat" pitchFamily="34" charset="-122"/>
                <a:cs typeface="Montserrat" pitchFamily="34" charset="-120"/>
              </a:rPr>
              <a:t>An in-house counsel at a tech company receives a discovery request from opposing counsel.</a:t>
            </a:r>
            <a:endParaRPr lang="en-US" sz="1300" dirty="0"/>
          </a:p>
          <a:p>
            <a:pPr marL="0" indent="0" algn="l">
              <a:buNone/>
            </a:pPr>
            <a:endParaRPr lang="en-US" sz="1300" dirty="0"/>
          </a:p>
          <a:p>
            <a:pPr marL="0" indent="0" algn="l">
              <a:buNone/>
            </a:pPr>
            <a:r>
              <a:rPr lang="en-US" sz="1300" dirty="0">
                <a:solidFill>
                  <a:srgbClr val="F4F4F4"/>
                </a:solidFill>
                <a:latin typeface="Montserrat" pitchFamily="34" charset="0"/>
                <a:ea typeface="Montserrat" pitchFamily="34" charset="-122"/>
                <a:cs typeface="Montserrat" pitchFamily="34" charset="-120"/>
              </a:rPr>
              <a:t>The request includes interrogatories, document production demands, and a notice of deposition.</a:t>
            </a:r>
            <a:endParaRPr lang="en-US" sz="1300" dirty="0"/>
          </a:p>
          <a:p>
            <a:pPr marL="0" indent="0" algn="l">
              <a:buNone/>
            </a:pPr>
            <a:endParaRPr lang="en-US" sz="1300" dirty="0"/>
          </a:p>
          <a:p>
            <a:pPr marL="0" indent="0" algn="l">
              <a:buNone/>
            </a:pPr>
            <a:r>
              <a:rPr lang="en-US" sz="1300" dirty="0">
                <a:solidFill>
                  <a:srgbClr val="F4F4F4"/>
                </a:solidFill>
                <a:latin typeface="Montserrat" pitchFamily="34" charset="0"/>
                <a:ea typeface="Montserrat" pitchFamily="34" charset="-122"/>
                <a:cs typeface="Montserrat" pitchFamily="34" charset="-120"/>
              </a:rPr>
              <a:t>She understands the legal concepts in her native language — but struggles with the English terminology. She misreads a deadline, and the company faces sanctions.</a:t>
            </a:r>
            <a:endParaRPr lang="en-US" sz="1300" dirty="0"/>
          </a:p>
        </p:txBody>
      </p:sp>
      <p:sp>
        <p:nvSpPr>
          <p:cNvPr id="8" name="Shape 5"/>
          <p:cNvSpPr/>
          <p:nvPr/>
        </p:nvSpPr>
        <p:spPr>
          <a:xfrm>
            <a:off x="4754880" y="1097280"/>
            <a:ext cx="3840480" cy="3657600"/>
          </a:xfrm>
          <a:prstGeom prst="rect">
            <a:avLst/>
          </a:prstGeom>
          <a:solidFill>
            <a:srgbClr val="001A40"/>
          </a:solidFill>
          <a:ln/>
          <a:effectLst>
            <a:outerShdw blurRad="101600" dist="38100" dir="8100000" algn="bl" rotWithShape="0">
              <a:srgbClr val="000000">
                <a:alpha val="18000"/>
              </a:srgbClr>
            </a:outerShdw>
          </a:effectLst>
        </p:spPr>
        <p:txBody>
          <a:bodyPr/>
          <a:lstStyle/>
          <a:p>
            <a:endParaRPr lang="en-US"/>
          </a:p>
        </p:txBody>
      </p:sp>
      <p:sp>
        <p:nvSpPr>
          <p:cNvPr id="9" name="Text 6"/>
          <p:cNvSpPr/>
          <p:nvPr/>
        </p:nvSpPr>
        <p:spPr>
          <a:xfrm>
            <a:off x="5029200" y="1280160"/>
            <a:ext cx="1188720" cy="457200"/>
          </a:xfrm>
          <a:prstGeom prst="rect">
            <a:avLst/>
          </a:prstGeom>
          <a:noFill/>
          <a:ln/>
        </p:spPr>
        <p:txBody>
          <a:bodyPr wrap="square" lIns="0" tIns="0" rIns="0" bIns="0" rtlCol="0" anchor="t"/>
          <a:lstStyle/>
          <a:p>
            <a:pPr marL="0" indent="0" algn="ctr">
              <a:buNone/>
            </a:pPr>
            <a:r>
              <a:rPr lang="en-US" sz="2800" b="1" dirty="0">
                <a:solidFill>
                  <a:srgbClr val="F4A261"/>
                </a:solidFill>
                <a:latin typeface="Raleway" pitchFamily="34" charset="0"/>
                <a:ea typeface="Raleway" pitchFamily="34" charset="-122"/>
                <a:cs typeface="Raleway" pitchFamily="34" charset="-120"/>
              </a:rPr>
              <a:t>90%</a:t>
            </a:r>
            <a:endParaRPr lang="en-US" sz="2800" dirty="0"/>
          </a:p>
        </p:txBody>
      </p:sp>
      <p:sp>
        <p:nvSpPr>
          <p:cNvPr id="10" name="Text 7"/>
          <p:cNvSpPr/>
          <p:nvPr/>
        </p:nvSpPr>
        <p:spPr>
          <a:xfrm>
            <a:off x="6217920" y="1280160"/>
            <a:ext cx="2194560" cy="731520"/>
          </a:xfrm>
          <a:prstGeom prst="rect">
            <a:avLst/>
          </a:prstGeom>
          <a:noFill/>
          <a:ln/>
        </p:spPr>
        <p:txBody>
          <a:bodyPr wrap="square" lIns="0" tIns="0" rIns="0" bIns="0" rtlCol="0" anchor="t"/>
          <a:lstStyle/>
          <a:p>
            <a:pPr marL="0" indent="0" algn="l">
              <a:buNone/>
            </a:pPr>
            <a:r>
              <a:rPr lang="en-US" sz="1100" dirty="0">
                <a:solidFill>
                  <a:srgbClr val="F4F4F4"/>
                </a:solidFill>
                <a:latin typeface="Montserrat" pitchFamily="34" charset="0"/>
                <a:ea typeface="Montserrat" pitchFamily="34" charset="-122"/>
                <a:cs typeface="Montserrat" pitchFamily="34" charset="-120"/>
              </a:rPr>
              <a:t>of civil cases in the US</a:t>
            </a:r>
            <a:endParaRPr lang="en-US" sz="1100" dirty="0"/>
          </a:p>
          <a:p>
            <a:pPr marL="0" indent="0" algn="l">
              <a:buNone/>
            </a:pPr>
            <a:r>
              <a:rPr lang="en-US" sz="1100" dirty="0">
                <a:solidFill>
                  <a:srgbClr val="F4F4F4"/>
                </a:solidFill>
                <a:latin typeface="Montserrat" pitchFamily="34" charset="0"/>
                <a:ea typeface="Montserrat" pitchFamily="34" charset="-122"/>
                <a:cs typeface="Montserrat" pitchFamily="34" charset="-120"/>
              </a:rPr>
              <a:t>involve discovery disputes</a:t>
            </a:r>
            <a:endParaRPr lang="en-US" sz="1100" dirty="0"/>
          </a:p>
        </p:txBody>
      </p:sp>
      <p:sp>
        <p:nvSpPr>
          <p:cNvPr id="11" name="Text 8"/>
          <p:cNvSpPr/>
          <p:nvPr/>
        </p:nvSpPr>
        <p:spPr>
          <a:xfrm>
            <a:off x="5029200" y="2377440"/>
            <a:ext cx="1188720" cy="457200"/>
          </a:xfrm>
          <a:prstGeom prst="rect">
            <a:avLst/>
          </a:prstGeom>
          <a:noFill/>
          <a:ln/>
        </p:spPr>
        <p:txBody>
          <a:bodyPr wrap="square" lIns="0" tIns="0" rIns="0" bIns="0" rtlCol="0" anchor="t"/>
          <a:lstStyle/>
          <a:p>
            <a:pPr marL="0" indent="0" algn="ctr">
              <a:buNone/>
            </a:pPr>
            <a:r>
              <a:rPr lang="en-US" sz="2800" b="1" dirty="0">
                <a:solidFill>
                  <a:srgbClr val="F4A261"/>
                </a:solidFill>
                <a:latin typeface="Raleway" pitchFamily="34" charset="0"/>
                <a:ea typeface="Raleway" pitchFamily="34" charset="-122"/>
                <a:cs typeface="Raleway" pitchFamily="34" charset="-120"/>
              </a:rPr>
              <a:t>$2B+</a:t>
            </a:r>
            <a:endParaRPr lang="en-US" sz="2800" dirty="0"/>
          </a:p>
        </p:txBody>
      </p:sp>
      <p:sp>
        <p:nvSpPr>
          <p:cNvPr id="12" name="Text 9"/>
          <p:cNvSpPr/>
          <p:nvPr/>
        </p:nvSpPr>
        <p:spPr>
          <a:xfrm>
            <a:off x="6217920" y="2377440"/>
            <a:ext cx="2194560" cy="731520"/>
          </a:xfrm>
          <a:prstGeom prst="rect">
            <a:avLst/>
          </a:prstGeom>
          <a:noFill/>
          <a:ln/>
        </p:spPr>
        <p:txBody>
          <a:bodyPr wrap="square" lIns="0" tIns="0" rIns="0" bIns="0" rtlCol="0" anchor="t"/>
          <a:lstStyle/>
          <a:p>
            <a:pPr marL="0" indent="0" algn="l">
              <a:buNone/>
            </a:pPr>
            <a:r>
              <a:rPr lang="en-US" sz="1100" dirty="0">
                <a:solidFill>
                  <a:srgbClr val="F4F4F4"/>
                </a:solidFill>
                <a:latin typeface="Montserrat" pitchFamily="34" charset="0"/>
                <a:ea typeface="Montserrat" pitchFamily="34" charset="-122"/>
                <a:cs typeface="Montserrat" pitchFamily="34" charset="-120"/>
              </a:rPr>
              <a:t>spent annually on</a:t>
            </a:r>
            <a:endParaRPr lang="en-US" sz="1100" dirty="0"/>
          </a:p>
          <a:p>
            <a:pPr marL="0" indent="0" algn="l">
              <a:buNone/>
            </a:pPr>
            <a:r>
              <a:rPr lang="en-US" sz="1100" dirty="0">
                <a:solidFill>
                  <a:srgbClr val="F4F4F4"/>
                </a:solidFill>
                <a:latin typeface="Montserrat" pitchFamily="34" charset="0"/>
                <a:ea typeface="Montserrat" pitchFamily="34" charset="-122"/>
                <a:cs typeface="Montserrat" pitchFamily="34" charset="-120"/>
              </a:rPr>
              <a:t>e-discovery alone in</a:t>
            </a:r>
            <a:endParaRPr lang="en-US" sz="1100" dirty="0"/>
          </a:p>
          <a:p>
            <a:pPr marL="0" indent="0" algn="l">
              <a:buNone/>
            </a:pPr>
            <a:r>
              <a:rPr lang="en-US" sz="1100" dirty="0">
                <a:solidFill>
                  <a:srgbClr val="F4F4F4"/>
                </a:solidFill>
                <a:latin typeface="Montserrat" pitchFamily="34" charset="0"/>
                <a:ea typeface="Montserrat" pitchFamily="34" charset="-122"/>
                <a:cs typeface="Montserrat" pitchFamily="34" charset="-120"/>
              </a:rPr>
              <a:t>US litigation</a:t>
            </a:r>
            <a:endParaRPr lang="en-US" sz="1100" dirty="0"/>
          </a:p>
        </p:txBody>
      </p:sp>
      <p:sp>
        <p:nvSpPr>
          <p:cNvPr id="13" name="Text 10"/>
          <p:cNvSpPr/>
          <p:nvPr/>
        </p:nvSpPr>
        <p:spPr>
          <a:xfrm>
            <a:off x="5029200" y="3474720"/>
            <a:ext cx="1188720" cy="457200"/>
          </a:xfrm>
          <a:prstGeom prst="rect">
            <a:avLst/>
          </a:prstGeom>
          <a:noFill/>
          <a:ln/>
        </p:spPr>
        <p:txBody>
          <a:bodyPr wrap="square" lIns="0" tIns="0" rIns="0" bIns="0" rtlCol="0" anchor="t"/>
          <a:lstStyle/>
          <a:p>
            <a:pPr marL="0" indent="0" algn="ctr">
              <a:buNone/>
            </a:pPr>
            <a:r>
              <a:rPr lang="en-US" sz="2800" b="1" dirty="0">
                <a:solidFill>
                  <a:srgbClr val="F4A261"/>
                </a:solidFill>
                <a:latin typeface="Raleway" pitchFamily="34" charset="0"/>
                <a:ea typeface="Raleway" pitchFamily="34" charset="-122"/>
                <a:cs typeface="Raleway" pitchFamily="34" charset="-120"/>
              </a:rPr>
              <a:t>#1</a:t>
            </a:r>
            <a:endParaRPr lang="en-US" sz="2800" dirty="0"/>
          </a:p>
        </p:txBody>
      </p:sp>
      <p:sp>
        <p:nvSpPr>
          <p:cNvPr id="14" name="Text 11"/>
          <p:cNvSpPr/>
          <p:nvPr/>
        </p:nvSpPr>
        <p:spPr>
          <a:xfrm>
            <a:off x="6217920" y="3474720"/>
            <a:ext cx="2194560" cy="731520"/>
          </a:xfrm>
          <a:prstGeom prst="rect">
            <a:avLst/>
          </a:prstGeom>
          <a:noFill/>
          <a:ln/>
        </p:spPr>
        <p:txBody>
          <a:bodyPr wrap="square" lIns="0" tIns="0" rIns="0" bIns="0" rtlCol="0" anchor="t"/>
          <a:lstStyle/>
          <a:p>
            <a:pPr marL="0" indent="0" algn="l">
              <a:buNone/>
            </a:pPr>
            <a:r>
              <a:rPr lang="en-US" sz="1100" dirty="0">
                <a:solidFill>
                  <a:srgbClr val="F4F4F4"/>
                </a:solidFill>
                <a:latin typeface="Montserrat" pitchFamily="34" charset="0"/>
                <a:ea typeface="Montserrat" pitchFamily="34" charset="-122"/>
                <a:cs typeface="Montserrat" pitchFamily="34" charset="-120"/>
              </a:rPr>
              <a:t>reason for sanctions:</a:t>
            </a:r>
            <a:endParaRPr lang="en-US" sz="1100" dirty="0"/>
          </a:p>
          <a:p>
            <a:pPr marL="0" indent="0" algn="l">
              <a:buNone/>
            </a:pPr>
            <a:r>
              <a:rPr lang="en-US" sz="1100" dirty="0">
                <a:solidFill>
                  <a:srgbClr val="F4F4F4"/>
                </a:solidFill>
                <a:latin typeface="Montserrat" pitchFamily="34" charset="0"/>
                <a:ea typeface="Montserrat" pitchFamily="34" charset="-122"/>
                <a:cs typeface="Montserrat" pitchFamily="34" charset="-120"/>
              </a:rPr>
              <a:t>missed discovery deadlines</a:t>
            </a:r>
            <a:endParaRPr lang="en-US" sz="1100" dirty="0"/>
          </a:p>
          <a:p>
            <a:pPr marL="0" indent="0" algn="l">
              <a:buNone/>
            </a:pPr>
            <a:r>
              <a:rPr lang="en-US" sz="1100" dirty="0">
                <a:solidFill>
                  <a:srgbClr val="F4F4F4"/>
                </a:solidFill>
                <a:latin typeface="Montserrat" pitchFamily="34" charset="0"/>
                <a:ea typeface="Montserrat" pitchFamily="34" charset="-122"/>
                <a:cs typeface="Montserrat" pitchFamily="34" charset="-120"/>
              </a:rPr>
              <a:t>and improper responses</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008B8B"/>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548640" y="320040"/>
            <a:ext cx="365760" cy="365760"/>
          </a:xfrm>
          <a:prstGeom prst="rect">
            <a:avLst/>
          </a:prstGeom>
        </p:spPr>
      </p:pic>
      <p:sp>
        <p:nvSpPr>
          <p:cNvPr id="4" name="Text 1"/>
          <p:cNvSpPr/>
          <p:nvPr/>
        </p:nvSpPr>
        <p:spPr>
          <a:xfrm>
            <a:off x="1051560" y="274320"/>
            <a:ext cx="5486400" cy="457200"/>
          </a:xfrm>
          <a:prstGeom prst="rect">
            <a:avLst/>
          </a:prstGeom>
          <a:noFill/>
          <a:ln/>
        </p:spPr>
        <p:txBody>
          <a:bodyPr wrap="square" lIns="0" tIns="0" rIns="0" bIns="0" rtlCol="0" anchor="ctr"/>
          <a:lstStyle/>
          <a:p>
            <a:pPr marL="0" indent="0" algn="l">
              <a:buNone/>
            </a:pPr>
            <a:r>
              <a:rPr lang="en-US" sz="2800" b="1" dirty="0">
                <a:solidFill>
                  <a:srgbClr val="001434"/>
                </a:solidFill>
                <a:latin typeface="Raleway" pitchFamily="34" charset="0"/>
                <a:ea typeface="Raleway" pitchFamily="34" charset="-122"/>
                <a:cs typeface="Raleway" pitchFamily="34" charset="-120"/>
              </a:rPr>
              <a:t>What Is Discovery?</a:t>
            </a:r>
            <a:endParaRPr lang="en-US" sz="2800" dirty="0"/>
          </a:p>
        </p:txBody>
      </p:sp>
      <p:sp>
        <p:nvSpPr>
          <p:cNvPr id="5" name="Shape 2"/>
          <p:cNvSpPr/>
          <p:nvPr/>
        </p:nvSpPr>
        <p:spPr>
          <a:xfrm>
            <a:off x="548640" y="1005840"/>
            <a:ext cx="8046720" cy="914400"/>
          </a:xfrm>
          <a:prstGeom prst="rect">
            <a:avLst/>
          </a:prstGeom>
          <a:solidFill>
            <a:srgbClr val="F4F4F4"/>
          </a:solidFill>
          <a:ln/>
          <a:effectLst>
            <a:outerShdw blurRad="101600" dist="38100" dir="8100000" algn="bl" rotWithShape="0">
              <a:srgbClr val="000000">
                <a:alpha val="18000"/>
              </a:srgbClr>
            </a:outerShdw>
          </a:effectLst>
        </p:spPr>
        <p:txBody>
          <a:bodyPr/>
          <a:lstStyle/>
          <a:p>
            <a:endParaRPr lang="en-US"/>
          </a:p>
        </p:txBody>
      </p:sp>
      <p:sp>
        <p:nvSpPr>
          <p:cNvPr id="6" name="Shape 3"/>
          <p:cNvSpPr/>
          <p:nvPr/>
        </p:nvSpPr>
        <p:spPr>
          <a:xfrm>
            <a:off x="548640" y="1005840"/>
            <a:ext cx="73152" cy="914400"/>
          </a:xfrm>
          <a:prstGeom prst="rect">
            <a:avLst/>
          </a:prstGeom>
          <a:solidFill>
            <a:srgbClr val="F4A261"/>
          </a:solidFill>
          <a:ln/>
        </p:spPr>
        <p:txBody>
          <a:bodyPr/>
          <a:lstStyle/>
          <a:p>
            <a:endParaRPr lang="en-US"/>
          </a:p>
        </p:txBody>
      </p:sp>
      <p:sp>
        <p:nvSpPr>
          <p:cNvPr id="7" name="Text 4"/>
          <p:cNvSpPr/>
          <p:nvPr/>
        </p:nvSpPr>
        <p:spPr>
          <a:xfrm>
            <a:off x="868680" y="1005840"/>
            <a:ext cx="7498080" cy="914400"/>
          </a:xfrm>
          <a:prstGeom prst="rect">
            <a:avLst/>
          </a:prstGeom>
          <a:noFill/>
          <a:ln/>
        </p:spPr>
        <p:txBody>
          <a:bodyPr wrap="square" lIns="0" tIns="0" rIns="0" bIns="0" rtlCol="0" anchor="ctr"/>
          <a:lstStyle/>
          <a:p>
            <a:pPr marL="0" indent="0" algn="l">
              <a:buNone/>
            </a:pPr>
            <a:r>
              <a:rPr lang="en-US" sz="1300" i="1" dirty="0">
                <a:solidFill>
                  <a:srgbClr val="333333"/>
                </a:solidFill>
                <a:latin typeface="Montserrat" pitchFamily="34" charset="0"/>
                <a:ea typeface="Montserrat" pitchFamily="34" charset="-122"/>
                <a:cs typeface="Montserrat" pitchFamily="34" charset="-120"/>
              </a:rPr>
              <a:t>Discovery is the pre-trial phase in civil litigation where both sides exchange relevant information and evidence. Its purpose is to prevent surprises at trial and allow each party to evaluate the strength of the other side's case.</a:t>
            </a:r>
            <a:endParaRPr lang="en-US" sz="1300" dirty="0"/>
          </a:p>
        </p:txBody>
      </p:sp>
      <p:sp>
        <p:nvSpPr>
          <p:cNvPr id="8" name="Shape 5"/>
          <p:cNvSpPr/>
          <p:nvPr/>
        </p:nvSpPr>
        <p:spPr>
          <a:xfrm>
            <a:off x="457200" y="2286000"/>
            <a:ext cx="1508760" cy="822960"/>
          </a:xfrm>
          <a:prstGeom prst="rect">
            <a:avLst/>
          </a:prstGeom>
          <a:solidFill>
            <a:srgbClr val="F4F4F4"/>
          </a:solidFill>
          <a:ln w="12700">
            <a:solidFill>
              <a:srgbClr val="CCCCCC"/>
            </a:solidFill>
            <a:prstDash val="solid"/>
          </a:ln>
        </p:spPr>
        <p:txBody>
          <a:bodyPr/>
          <a:lstStyle/>
          <a:p>
            <a:endParaRPr lang="en-US"/>
          </a:p>
        </p:txBody>
      </p:sp>
      <p:sp>
        <p:nvSpPr>
          <p:cNvPr id="9" name="Text 6"/>
          <p:cNvSpPr/>
          <p:nvPr/>
        </p:nvSpPr>
        <p:spPr>
          <a:xfrm>
            <a:off x="457200" y="2286000"/>
            <a:ext cx="1508760" cy="822960"/>
          </a:xfrm>
          <a:prstGeom prst="rect">
            <a:avLst/>
          </a:prstGeom>
          <a:noFill/>
          <a:ln/>
        </p:spPr>
        <p:txBody>
          <a:bodyPr wrap="square" lIns="0" tIns="0" rIns="0" bIns="0" rtlCol="0" anchor="ctr"/>
          <a:lstStyle/>
          <a:p>
            <a:pPr marL="0" indent="0" algn="ctr">
              <a:buNone/>
            </a:pPr>
            <a:r>
              <a:rPr lang="en-US" sz="1100" dirty="0">
                <a:solidFill>
                  <a:srgbClr val="555555"/>
                </a:solidFill>
                <a:latin typeface="Montserrat" pitchFamily="34" charset="0"/>
                <a:ea typeface="Montserrat" pitchFamily="34" charset="-122"/>
                <a:cs typeface="Montserrat" pitchFamily="34" charset="-120"/>
              </a:rPr>
              <a:t>Complaint</a:t>
            </a:r>
            <a:endParaRPr lang="en-US" sz="1100" dirty="0"/>
          </a:p>
          <a:p>
            <a:pPr marL="0" indent="0" algn="ctr">
              <a:buNone/>
            </a:pPr>
            <a:r>
              <a:rPr lang="en-US" sz="1100" dirty="0">
                <a:solidFill>
                  <a:srgbClr val="555555"/>
                </a:solidFill>
                <a:latin typeface="Montserrat" pitchFamily="34" charset="0"/>
                <a:ea typeface="Montserrat" pitchFamily="34" charset="-122"/>
                <a:cs typeface="Montserrat" pitchFamily="34" charset="-120"/>
              </a:rPr>
              <a:t>Filed</a:t>
            </a:r>
            <a:endParaRPr lang="en-US" sz="1100" dirty="0"/>
          </a:p>
        </p:txBody>
      </p:sp>
      <p:sp>
        <p:nvSpPr>
          <p:cNvPr id="10" name="Text 7"/>
          <p:cNvSpPr/>
          <p:nvPr/>
        </p:nvSpPr>
        <p:spPr>
          <a:xfrm>
            <a:off x="1965960" y="2423160"/>
            <a:ext cx="228600" cy="365760"/>
          </a:xfrm>
          <a:prstGeom prst="rect">
            <a:avLst/>
          </a:prstGeom>
          <a:noFill/>
          <a:ln/>
        </p:spPr>
        <p:txBody>
          <a:bodyPr wrap="square" lIns="0" tIns="0" rIns="0" bIns="0" rtlCol="0" anchor="ctr"/>
          <a:lstStyle/>
          <a:p>
            <a:pPr marL="0" indent="0" algn="ctr">
              <a:buNone/>
            </a:pPr>
            <a:r>
              <a:rPr lang="en-US" sz="1400" dirty="0">
                <a:solidFill>
                  <a:srgbClr val="F4A261"/>
                </a:solidFill>
                <a:latin typeface="Raleway" pitchFamily="34" charset="0"/>
                <a:ea typeface="Raleway" pitchFamily="34" charset="-122"/>
                <a:cs typeface="Raleway" pitchFamily="34" charset="-120"/>
              </a:rPr>
              <a:t>→</a:t>
            </a:r>
            <a:endParaRPr lang="en-US" sz="1400" dirty="0"/>
          </a:p>
        </p:txBody>
      </p:sp>
      <p:sp>
        <p:nvSpPr>
          <p:cNvPr id="11" name="Shape 8"/>
          <p:cNvSpPr/>
          <p:nvPr/>
        </p:nvSpPr>
        <p:spPr>
          <a:xfrm>
            <a:off x="2194560" y="2286000"/>
            <a:ext cx="1508760" cy="822960"/>
          </a:xfrm>
          <a:prstGeom prst="rect">
            <a:avLst/>
          </a:prstGeom>
          <a:solidFill>
            <a:srgbClr val="F4F4F4"/>
          </a:solidFill>
          <a:ln w="12700">
            <a:solidFill>
              <a:srgbClr val="CCCCCC"/>
            </a:solidFill>
            <a:prstDash val="solid"/>
          </a:ln>
        </p:spPr>
        <p:txBody>
          <a:bodyPr/>
          <a:lstStyle/>
          <a:p>
            <a:endParaRPr lang="en-US"/>
          </a:p>
        </p:txBody>
      </p:sp>
      <p:sp>
        <p:nvSpPr>
          <p:cNvPr id="12" name="Text 9"/>
          <p:cNvSpPr/>
          <p:nvPr/>
        </p:nvSpPr>
        <p:spPr>
          <a:xfrm>
            <a:off x="2194560" y="2286000"/>
            <a:ext cx="1508760" cy="822960"/>
          </a:xfrm>
          <a:prstGeom prst="rect">
            <a:avLst/>
          </a:prstGeom>
          <a:noFill/>
          <a:ln/>
        </p:spPr>
        <p:txBody>
          <a:bodyPr wrap="square" lIns="0" tIns="0" rIns="0" bIns="0" rtlCol="0" anchor="ctr"/>
          <a:lstStyle/>
          <a:p>
            <a:pPr marL="0" indent="0" algn="ctr">
              <a:buNone/>
            </a:pPr>
            <a:r>
              <a:rPr lang="en-US" sz="1100" dirty="0">
                <a:solidFill>
                  <a:srgbClr val="555555"/>
                </a:solidFill>
                <a:latin typeface="Montserrat" pitchFamily="34" charset="0"/>
                <a:ea typeface="Montserrat" pitchFamily="34" charset="-122"/>
                <a:cs typeface="Montserrat" pitchFamily="34" charset="-120"/>
              </a:rPr>
              <a:t>Answer</a:t>
            </a:r>
            <a:endParaRPr lang="en-US" sz="1100" dirty="0"/>
          </a:p>
          <a:p>
            <a:pPr marL="0" indent="0" algn="ctr">
              <a:buNone/>
            </a:pPr>
            <a:r>
              <a:rPr lang="en-US" sz="1100" dirty="0">
                <a:solidFill>
                  <a:srgbClr val="555555"/>
                </a:solidFill>
                <a:latin typeface="Montserrat" pitchFamily="34" charset="0"/>
                <a:ea typeface="Montserrat" pitchFamily="34" charset="-122"/>
                <a:cs typeface="Montserrat" pitchFamily="34" charset="-120"/>
              </a:rPr>
              <a:t>Filed</a:t>
            </a:r>
            <a:endParaRPr lang="en-US" sz="1100" dirty="0"/>
          </a:p>
        </p:txBody>
      </p:sp>
      <p:sp>
        <p:nvSpPr>
          <p:cNvPr id="13" name="Text 10"/>
          <p:cNvSpPr/>
          <p:nvPr/>
        </p:nvSpPr>
        <p:spPr>
          <a:xfrm>
            <a:off x="3703320" y="2423160"/>
            <a:ext cx="228600" cy="365760"/>
          </a:xfrm>
          <a:prstGeom prst="rect">
            <a:avLst/>
          </a:prstGeom>
          <a:noFill/>
          <a:ln/>
        </p:spPr>
        <p:txBody>
          <a:bodyPr wrap="square" lIns="0" tIns="0" rIns="0" bIns="0" rtlCol="0" anchor="ctr"/>
          <a:lstStyle/>
          <a:p>
            <a:pPr marL="0" indent="0" algn="ctr">
              <a:buNone/>
            </a:pPr>
            <a:r>
              <a:rPr lang="en-US" sz="1400" dirty="0">
                <a:solidFill>
                  <a:srgbClr val="F4A261"/>
                </a:solidFill>
                <a:latin typeface="Raleway" pitchFamily="34" charset="0"/>
                <a:ea typeface="Raleway" pitchFamily="34" charset="-122"/>
                <a:cs typeface="Raleway" pitchFamily="34" charset="-120"/>
              </a:rPr>
              <a:t>→</a:t>
            </a:r>
            <a:endParaRPr lang="en-US" sz="1400" dirty="0"/>
          </a:p>
        </p:txBody>
      </p:sp>
      <p:sp>
        <p:nvSpPr>
          <p:cNvPr id="14" name="Shape 11"/>
          <p:cNvSpPr/>
          <p:nvPr/>
        </p:nvSpPr>
        <p:spPr>
          <a:xfrm>
            <a:off x="3931920" y="2286000"/>
            <a:ext cx="1508760" cy="822960"/>
          </a:xfrm>
          <a:prstGeom prst="rect">
            <a:avLst/>
          </a:prstGeom>
          <a:solidFill>
            <a:srgbClr val="001434"/>
          </a:solidFill>
          <a:ln/>
          <a:effectLst>
            <a:outerShdw blurRad="101600" dist="38100" dir="8100000" algn="bl" rotWithShape="0">
              <a:srgbClr val="000000">
                <a:alpha val="18000"/>
              </a:srgbClr>
            </a:outerShdw>
          </a:effectLst>
        </p:spPr>
        <p:txBody>
          <a:bodyPr/>
          <a:lstStyle/>
          <a:p>
            <a:endParaRPr lang="en-US"/>
          </a:p>
        </p:txBody>
      </p:sp>
      <p:sp>
        <p:nvSpPr>
          <p:cNvPr id="15" name="Text 12"/>
          <p:cNvSpPr/>
          <p:nvPr/>
        </p:nvSpPr>
        <p:spPr>
          <a:xfrm>
            <a:off x="3931920" y="2286000"/>
            <a:ext cx="1508760" cy="822960"/>
          </a:xfrm>
          <a:prstGeom prst="rect">
            <a:avLst/>
          </a:prstGeom>
          <a:noFill/>
          <a:ln/>
        </p:spPr>
        <p:txBody>
          <a:bodyPr wrap="square" lIns="0" tIns="0" rIns="0" bIns="0" rtlCol="0" anchor="ctr"/>
          <a:lstStyle/>
          <a:p>
            <a:pPr marL="0" indent="0" algn="ctr">
              <a:buNone/>
            </a:pPr>
            <a:r>
              <a:rPr lang="en-US" sz="1400" b="1" dirty="0">
                <a:solidFill>
                  <a:srgbClr val="F4A261"/>
                </a:solidFill>
                <a:latin typeface="Montserrat" pitchFamily="34" charset="0"/>
                <a:ea typeface="Montserrat" pitchFamily="34" charset="-122"/>
                <a:cs typeface="Montserrat" pitchFamily="34" charset="-120"/>
              </a:rPr>
              <a:t>DISCOVERY</a:t>
            </a:r>
            <a:endParaRPr lang="en-US" sz="1400" dirty="0"/>
          </a:p>
        </p:txBody>
      </p:sp>
      <p:sp>
        <p:nvSpPr>
          <p:cNvPr id="16" name="Text 13"/>
          <p:cNvSpPr/>
          <p:nvPr/>
        </p:nvSpPr>
        <p:spPr>
          <a:xfrm>
            <a:off x="5440680" y="2423160"/>
            <a:ext cx="228600" cy="365760"/>
          </a:xfrm>
          <a:prstGeom prst="rect">
            <a:avLst/>
          </a:prstGeom>
          <a:noFill/>
          <a:ln/>
        </p:spPr>
        <p:txBody>
          <a:bodyPr wrap="square" lIns="0" tIns="0" rIns="0" bIns="0" rtlCol="0" anchor="ctr"/>
          <a:lstStyle/>
          <a:p>
            <a:pPr marL="0" indent="0" algn="ctr">
              <a:buNone/>
            </a:pPr>
            <a:r>
              <a:rPr lang="en-US" sz="1400" dirty="0">
                <a:solidFill>
                  <a:srgbClr val="F4A261"/>
                </a:solidFill>
                <a:latin typeface="Raleway" pitchFamily="34" charset="0"/>
                <a:ea typeface="Raleway" pitchFamily="34" charset="-122"/>
                <a:cs typeface="Raleway" pitchFamily="34" charset="-120"/>
              </a:rPr>
              <a:t>→</a:t>
            </a:r>
            <a:endParaRPr lang="en-US" sz="1400" dirty="0"/>
          </a:p>
        </p:txBody>
      </p:sp>
      <p:sp>
        <p:nvSpPr>
          <p:cNvPr id="17" name="Shape 14"/>
          <p:cNvSpPr/>
          <p:nvPr/>
        </p:nvSpPr>
        <p:spPr>
          <a:xfrm>
            <a:off x="5669280" y="2286000"/>
            <a:ext cx="1508760" cy="822960"/>
          </a:xfrm>
          <a:prstGeom prst="rect">
            <a:avLst/>
          </a:prstGeom>
          <a:solidFill>
            <a:srgbClr val="F4F4F4"/>
          </a:solidFill>
          <a:ln w="12700">
            <a:solidFill>
              <a:srgbClr val="CCCCCC"/>
            </a:solidFill>
            <a:prstDash val="solid"/>
          </a:ln>
        </p:spPr>
        <p:txBody>
          <a:bodyPr/>
          <a:lstStyle/>
          <a:p>
            <a:endParaRPr lang="en-US"/>
          </a:p>
        </p:txBody>
      </p:sp>
      <p:sp>
        <p:nvSpPr>
          <p:cNvPr id="18" name="Text 15"/>
          <p:cNvSpPr/>
          <p:nvPr/>
        </p:nvSpPr>
        <p:spPr>
          <a:xfrm>
            <a:off x="5669280" y="2286000"/>
            <a:ext cx="1508760" cy="822960"/>
          </a:xfrm>
          <a:prstGeom prst="rect">
            <a:avLst/>
          </a:prstGeom>
          <a:noFill/>
          <a:ln/>
        </p:spPr>
        <p:txBody>
          <a:bodyPr wrap="square" lIns="0" tIns="0" rIns="0" bIns="0" rtlCol="0" anchor="ctr"/>
          <a:lstStyle/>
          <a:p>
            <a:pPr marL="0" indent="0" algn="ctr">
              <a:buNone/>
            </a:pPr>
            <a:r>
              <a:rPr lang="en-US" sz="1100" dirty="0">
                <a:solidFill>
                  <a:srgbClr val="555555"/>
                </a:solidFill>
                <a:latin typeface="Montserrat" pitchFamily="34" charset="0"/>
                <a:ea typeface="Montserrat" pitchFamily="34" charset="-122"/>
                <a:cs typeface="Montserrat" pitchFamily="34" charset="-120"/>
              </a:rPr>
              <a:t>Pre-Trial</a:t>
            </a:r>
            <a:endParaRPr lang="en-US" sz="1100" dirty="0"/>
          </a:p>
          <a:p>
            <a:pPr marL="0" indent="0" algn="ctr">
              <a:buNone/>
            </a:pPr>
            <a:r>
              <a:rPr lang="en-US" sz="1100" dirty="0">
                <a:solidFill>
                  <a:srgbClr val="555555"/>
                </a:solidFill>
                <a:latin typeface="Montserrat" pitchFamily="34" charset="0"/>
                <a:ea typeface="Montserrat" pitchFamily="34" charset="-122"/>
                <a:cs typeface="Montserrat" pitchFamily="34" charset="-120"/>
              </a:rPr>
              <a:t>Motions</a:t>
            </a:r>
            <a:endParaRPr lang="en-US" sz="1100" dirty="0"/>
          </a:p>
        </p:txBody>
      </p:sp>
      <p:sp>
        <p:nvSpPr>
          <p:cNvPr id="19" name="Text 16"/>
          <p:cNvSpPr/>
          <p:nvPr/>
        </p:nvSpPr>
        <p:spPr>
          <a:xfrm>
            <a:off x="7178040" y="2423160"/>
            <a:ext cx="228600" cy="365760"/>
          </a:xfrm>
          <a:prstGeom prst="rect">
            <a:avLst/>
          </a:prstGeom>
          <a:noFill/>
          <a:ln/>
        </p:spPr>
        <p:txBody>
          <a:bodyPr wrap="square" lIns="0" tIns="0" rIns="0" bIns="0" rtlCol="0" anchor="ctr"/>
          <a:lstStyle/>
          <a:p>
            <a:pPr marL="0" indent="0" algn="ctr">
              <a:buNone/>
            </a:pPr>
            <a:r>
              <a:rPr lang="en-US" sz="1400" dirty="0">
                <a:solidFill>
                  <a:srgbClr val="F4A261"/>
                </a:solidFill>
                <a:latin typeface="Raleway" pitchFamily="34" charset="0"/>
                <a:ea typeface="Raleway" pitchFamily="34" charset="-122"/>
                <a:cs typeface="Raleway" pitchFamily="34" charset="-120"/>
              </a:rPr>
              <a:t>→</a:t>
            </a:r>
            <a:endParaRPr lang="en-US" sz="1400" dirty="0"/>
          </a:p>
        </p:txBody>
      </p:sp>
      <p:sp>
        <p:nvSpPr>
          <p:cNvPr id="20" name="Shape 17"/>
          <p:cNvSpPr/>
          <p:nvPr/>
        </p:nvSpPr>
        <p:spPr>
          <a:xfrm>
            <a:off x="7406640" y="2286000"/>
            <a:ext cx="1508760" cy="822960"/>
          </a:xfrm>
          <a:prstGeom prst="rect">
            <a:avLst/>
          </a:prstGeom>
          <a:solidFill>
            <a:srgbClr val="F4F4F4"/>
          </a:solidFill>
          <a:ln w="12700">
            <a:solidFill>
              <a:srgbClr val="CCCCCC"/>
            </a:solidFill>
            <a:prstDash val="solid"/>
          </a:ln>
        </p:spPr>
        <p:txBody>
          <a:bodyPr/>
          <a:lstStyle/>
          <a:p>
            <a:endParaRPr lang="en-US"/>
          </a:p>
        </p:txBody>
      </p:sp>
      <p:sp>
        <p:nvSpPr>
          <p:cNvPr id="21" name="Text 18"/>
          <p:cNvSpPr/>
          <p:nvPr/>
        </p:nvSpPr>
        <p:spPr>
          <a:xfrm>
            <a:off x="7406640" y="2286000"/>
            <a:ext cx="1508760" cy="822960"/>
          </a:xfrm>
          <a:prstGeom prst="rect">
            <a:avLst/>
          </a:prstGeom>
          <a:noFill/>
          <a:ln/>
        </p:spPr>
        <p:txBody>
          <a:bodyPr wrap="square" lIns="0" tIns="0" rIns="0" bIns="0" rtlCol="0" anchor="ctr"/>
          <a:lstStyle/>
          <a:p>
            <a:pPr marL="0" indent="0" algn="ctr">
              <a:buNone/>
            </a:pPr>
            <a:r>
              <a:rPr lang="en-US" sz="1100" dirty="0">
                <a:solidFill>
                  <a:srgbClr val="555555"/>
                </a:solidFill>
                <a:latin typeface="Montserrat" pitchFamily="34" charset="0"/>
                <a:ea typeface="Montserrat" pitchFamily="34" charset="-122"/>
                <a:cs typeface="Montserrat" pitchFamily="34" charset="-120"/>
              </a:rPr>
              <a:t>Trial</a:t>
            </a:r>
            <a:endParaRPr lang="en-US" sz="1100" dirty="0"/>
          </a:p>
        </p:txBody>
      </p:sp>
      <p:sp>
        <p:nvSpPr>
          <p:cNvPr id="22" name="Shape 19"/>
          <p:cNvSpPr/>
          <p:nvPr/>
        </p:nvSpPr>
        <p:spPr>
          <a:xfrm>
            <a:off x="457200" y="3474720"/>
            <a:ext cx="8229600" cy="1280160"/>
          </a:xfrm>
          <a:prstGeom prst="rect">
            <a:avLst/>
          </a:prstGeom>
          <a:solidFill>
            <a:srgbClr val="F4F4F4"/>
          </a:solidFill>
          <a:ln/>
        </p:spPr>
        <p:txBody>
          <a:bodyPr/>
          <a:lstStyle/>
          <a:p>
            <a:endParaRPr lang="en-US"/>
          </a:p>
        </p:txBody>
      </p:sp>
      <p:sp>
        <p:nvSpPr>
          <p:cNvPr id="23" name="Shape 20"/>
          <p:cNvSpPr/>
          <p:nvPr/>
        </p:nvSpPr>
        <p:spPr>
          <a:xfrm>
            <a:off x="457200" y="3474720"/>
            <a:ext cx="64008" cy="1280160"/>
          </a:xfrm>
          <a:prstGeom prst="rect">
            <a:avLst/>
          </a:prstGeom>
          <a:solidFill>
            <a:srgbClr val="008B8B"/>
          </a:solidFill>
          <a:ln/>
        </p:spPr>
        <p:txBody>
          <a:bodyPr/>
          <a:lstStyle/>
          <a:p>
            <a:endParaRPr lang="en-US"/>
          </a:p>
        </p:txBody>
      </p:sp>
      <p:sp>
        <p:nvSpPr>
          <p:cNvPr id="24" name="Text 21"/>
          <p:cNvSpPr/>
          <p:nvPr/>
        </p:nvSpPr>
        <p:spPr>
          <a:xfrm>
            <a:off x="731520" y="3474720"/>
            <a:ext cx="7772400" cy="1280160"/>
          </a:xfrm>
          <a:prstGeom prst="rect">
            <a:avLst/>
          </a:prstGeom>
          <a:noFill/>
          <a:ln/>
        </p:spPr>
        <p:txBody>
          <a:bodyPr wrap="square" lIns="0" tIns="0" rIns="0" bIns="0" rtlCol="0" anchor="ctr"/>
          <a:lstStyle/>
          <a:p>
            <a:pPr marL="0" indent="0" algn="l">
              <a:buNone/>
            </a:pPr>
            <a:r>
              <a:rPr lang="en-US" sz="1200" dirty="0">
                <a:solidFill>
                  <a:srgbClr val="444444"/>
                </a:solidFill>
                <a:latin typeface="Montserrat" pitchFamily="34" charset="0"/>
                <a:ea typeface="Montserrat" pitchFamily="34" charset="-122"/>
                <a:cs typeface="Montserrat" pitchFamily="34" charset="-120"/>
              </a:rPr>
              <a:t>Discovery is often the longest, most expensive, and most contentious phase of litigation. It's where cases are won and lost — not at trial. For in-house counsel working in English, understanding discovery terminology precisely is critical because a misunderstood term can mean a missed deadline, a waived privilege, or court sanctions.</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01434"/>
        </a:solidFill>
        <a:effectLst/>
      </p:bgPr>
    </p:bg>
    <p:spTree>
      <p:nvGrpSpPr>
        <p:cNvPr id="1" name=""/>
        <p:cNvGrpSpPr/>
        <p:nvPr/>
      </p:nvGrpSpPr>
      <p:grpSpPr>
        <a:xfrm>
          <a:off x="0" y="0"/>
          <a:ext cx="0" cy="0"/>
          <a:chOff x="0" y="0"/>
          <a:chExt cx="0" cy="0"/>
        </a:xfrm>
      </p:grpSpPr>
      <p:sp>
        <p:nvSpPr>
          <p:cNvPr id="2" name="Text 0"/>
          <p:cNvSpPr/>
          <p:nvPr/>
        </p:nvSpPr>
        <p:spPr>
          <a:xfrm>
            <a:off x="548640" y="274320"/>
            <a:ext cx="7315200" cy="457200"/>
          </a:xfrm>
          <a:prstGeom prst="rect">
            <a:avLst/>
          </a:prstGeom>
          <a:noFill/>
          <a:ln/>
        </p:spPr>
        <p:txBody>
          <a:bodyPr wrap="square" lIns="0" tIns="0" rIns="0" bIns="0" rtlCol="0" anchor="ctr"/>
          <a:lstStyle/>
          <a:p>
            <a:pPr marL="0" indent="0" algn="l">
              <a:buNone/>
            </a:pPr>
            <a:r>
              <a:rPr lang="en-US" sz="2800" b="1" dirty="0">
                <a:solidFill>
                  <a:srgbClr val="FFFFFF"/>
                </a:solidFill>
                <a:latin typeface="Raleway" pitchFamily="34" charset="0"/>
                <a:ea typeface="Raleway" pitchFamily="34" charset="-122"/>
                <a:cs typeface="Raleway" pitchFamily="34" charset="-120"/>
              </a:rPr>
              <a:t>Key Discovery Terms</a:t>
            </a:r>
            <a:endParaRPr lang="en-US" sz="2800" dirty="0"/>
          </a:p>
        </p:txBody>
      </p:sp>
      <p:sp>
        <p:nvSpPr>
          <p:cNvPr id="3" name="Shape 1"/>
          <p:cNvSpPr/>
          <p:nvPr/>
        </p:nvSpPr>
        <p:spPr>
          <a:xfrm>
            <a:off x="548640" y="777240"/>
            <a:ext cx="1097280" cy="36576"/>
          </a:xfrm>
          <a:prstGeom prst="rect">
            <a:avLst/>
          </a:prstGeom>
          <a:solidFill>
            <a:srgbClr val="F4A261"/>
          </a:solidFill>
          <a:ln/>
        </p:spPr>
        <p:txBody>
          <a:bodyPr/>
          <a:lstStyle/>
          <a:p>
            <a:endParaRPr lang="en-US"/>
          </a:p>
        </p:txBody>
      </p:sp>
      <p:sp>
        <p:nvSpPr>
          <p:cNvPr id="4" name="Shape 2"/>
          <p:cNvSpPr/>
          <p:nvPr/>
        </p:nvSpPr>
        <p:spPr>
          <a:xfrm>
            <a:off x="548640" y="1005840"/>
            <a:ext cx="8046720" cy="658368"/>
          </a:xfrm>
          <a:prstGeom prst="rect">
            <a:avLst/>
          </a:prstGeom>
          <a:solidFill>
            <a:srgbClr val="001A40"/>
          </a:solidFill>
          <a:ln/>
        </p:spPr>
        <p:txBody>
          <a:bodyPr/>
          <a:lstStyle/>
          <a:p>
            <a:endParaRPr lang="en-US"/>
          </a:p>
        </p:txBody>
      </p:sp>
      <p:sp>
        <p:nvSpPr>
          <p:cNvPr id="5" name="Shape 3"/>
          <p:cNvSpPr/>
          <p:nvPr/>
        </p:nvSpPr>
        <p:spPr>
          <a:xfrm>
            <a:off x="548640" y="1005840"/>
            <a:ext cx="64008" cy="658368"/>
          </a:xfrm>
          <a:prstGeom prst="rect">
            <a:avLst/>
          </a:prstGeom>
          <a:solidFill>
            <a:srgbClr val="F4A261"/>
          </a:solidFill>
          <a:ln/>
        </p:spPr>
        <p:txBody>
          <a:bodyPr/>
          <a:lstStyle/>
          <a:p>
            <a:endParaRPr lang="en-US"/>
          </a:p>
        </p:txBody>
      </p:sp>
      <p:sp>
        <p:nvSpPr>
          <p:cNvPr id="6" name="Text 4"/>
          <p:cNvSpPr/>
          <p:nvPr/>
        </p:nvSpPr>
        <p:spPr>
          <a:xfrm>
            <a:off x="822960" y="1005840"/>
            <a:ext cx="2377440" cy="658368"/>
          </a:xfrm>
          <a:prstGeom prst="rect">
            <a:avLst/>
          </a:prstGeom>
          <a:noFill/>
          <a:ln/>
        </p:spPr>
        <p:txBody>
          <a:bodyPr wrap="square" lIns="0" tIns="0" rIns="0" bIns="0" rtlCol="0" anchor="ctr"/>
          <a:lstStyle/>
          <a:p>
            <a:pPr marL="0" indent="0" algn="l">
              <a:buNone/>
            </a:pPr>
            <a:r>
              <a:rPr lang="en-US" sz="1300" b="1" dirty="0">
                <a:solidFill>
                  <a:srgbClr val="F4A261"/>
                </a:solidFill>
                <a:latin typeface="Raleway" pitchFamily="34" charset="0"/>
                <a:ea typeface="Raleway" pitchFamily="34" charset="-122"/>
                <a:cs typeface="Raleway" pitchFamily="34" charset="-120"/>
              </a:rPr>
              <a:t>Interrogatories</a:t>
            </a:r>
            <a:endParaRPr lang="en-US" sz="1300" dirty="0"/>
          </a:p>
        </p:txBody>
      </p:sp>
      <p:sp>
        <p:nvSpPr>
          <p:cNvPr id="7" name="Text 5"/>
          <p:cNvSpPr/>
          <p:nvPr/>
        </p:nvSpPr>
        <p:spPr>
          <a:xfrm>
            <a:off x="3291840" y="1005840"/>
            <a:ext cx="5120640" cy="658368"/>
          </a:xfrm>
          <a:prstGeom prst="rect">
            <a:avLst/>
          </a:prstGeom>
          <a:noFill/>
          <a:ln/>
        </p:spPr>
        <p:txBody>
          <a:bodyPr wrap="square" lIns="0" tIns="0" rIns="0" bIns="0" rtlCol="0" anchor="ctr"/>
          <a:lstStyle/>
          <a:p>
            <a:pPr marL="0" indent="0" algn="l">
              <a:buNone/>
            </a:pPr>
            <a:r>
              <a:rPr lang="en-US" sz="1200" dirty="0">
                <a:solidFill>
                  <a:srgbClr val="F4F4F4"/>
                </a:solidFill>
                <a:latin typeface="Montserrat" pitchFamily="34" charset="0"/>
                <a:ea typeface="Montserrat" pitchFamily="34" charset="-122"/>
                <a:cs typeface="Montserrat" pitchFamily="34" charset="-120"/>
              </a:rPr>
              <a:t>Written questions sent by one party to the other, requiring sworn written answers.</a:t>
            </a:r>
            <a:endParaRPr lang="en-US" sz="1200" dirty="0"/>
          </a:p>
        </p:txBody>
      </p:sp>
      <p:sp>
        <p:nvSpPr>
          <p:cNvPr id="8" name="Shape 6"/>
          <p:cNvSpPr/>
          <p:nvPr/>
        </p:nvSpPr>
        <p:spPr>
          <a:xfrm>
            <a:off x="548640" y="1783080"/>
            <a:ext cx="8046720" cy="658368"/>
          </a:xfrm>
          <a:prstGeom prst="rect">
            <a:avLst/>
          </a:prstGeom>
          <a:solidFill>
            <a:srgbClr val="001A40"/>
          </a:solidFill>
          <a:ln/>
        </p:spPr>
        <p:txBody>
          <a:bodyPr/>
          <a:lstStyle/>
          <a:p>
            <a:endParaRPr lang="en-US"/>
          </a:p>
        </p:txBody>
      </p:sp>
      <p:sp>
        <p:nvSpPr>
          <p:cNvPr id="9" name="Shape 7"/>
          <p:cNvSpPr/>
          <p:nvPr/>
        </p:nvSpPr>
        <p:spPr>
          <a:xfrm>
            <a:off x="548640" y="1783080"/>
            <a:ext cx="64008" cy="658368"/>
          </a:xfrm>
          <a:prstGeom prst="rect">
            <a:avLst/>
          </a:prstGeom>
          <a:solidFill>
            <a:srgbClr val="F4A261"/>
          </a:solidFill>
          <a:ln/>
        </p:spPr>
        <p:txBody>
          <a:bodyPr/>
          <a:lstStyle/>
          <a:p>
            <a:endParaRPr lang="en-US"/>
          </a:p>
        </p:txBody>
      </p:sp>
      <p:sp>
        <p:nvSpPr>
          <p:cNvPr id="10" name="Text 8"/>
          <p:cNvSpPr/>
          <p:nvPr/>
        </p:nvSpPr>
        <p:spPr>
          <a:xfrm>
            <a:off x="822960" y="1783080"/>
            <a:ext cx="2377440" cy="658368"/>
          </a:xfrm>
          <a:prstGeom prst="rect">
            <a:avLst/>
          </a:prstGeom>
          <a:noFill/>
          <a:ln/>
        </p:spPr>
        <p:txBody>
          <a:bodyPr wrap="square" lIns="0" tIns="0" rIns="0" bIns="0" rtlCol="0" anchor="ctr"/>
          <a:lstStyle/>
          <a:p>
            <a:pPr marL="0" indent="0" algn="l">
              <a:buNone/>
            </a:pPr>
            <a:r>
              <a:rPr lang="en-US" sz="1300" b="1" dirty="0">
                <a:solidFill>
                  <a:srgbClr val="F4A261"/>
                </a:solidFill>
                <a:latin typeface="Raleway" pitchFamily="34" charset="0"/>
                <a:ea typeface="Raleway" pitchFamily="34" charset="-122"/>
                <a:cs typeface="Raleway" pitchFamily="34" charset="-120"/>
              </a:rPr>
              <a:t>Deposition</a:t>
            </a:r>
            <a:endParaRPr lang="en-US" sz="1300" dirty="0"/>
          </a:p>
        </p:txBody>
      </p:sp>
      <p:sp>
        <p:nvSpPr>
          <p:cNvPr id="11" name="Text 9"/>
          <p:cNvSpPr/>
          <p:nvPr/>
        </p:nvSpPr>
        <p:spPr>
          <a:xfrm>
            <a:off x="3291840" y="1783080"/>
            <a:ext cx="5120640" cy="658368"/>
          </a:xfrm>
          <a:prstGeom prst="rect">
            <a:avLst/>
          </a:prstGeom>
          <a:noFill/>
          <a:ln/>
        </p:spPr>
        <p:txBody>
          <a:bodyPr wrap="square" lIns="0" tIns="0" rIns="0" bIns="0" rtlCol="0" anchor="ctr"/>
          <a:lstStyle/>
          <a:p>
            <a:pPr marL="0" indent="0" algn="l">
              <a:buNone/>
            </a:pPr>
            <a:r>
              <a:rPr lang="en-US" sz="1200" dirty="0">
                <a:solidFill>
                  <a:srgbClr val="F4F4F4"/>
                </a:solidFill>
                <a:latin typeface="Montserrat" pitchFamily="34" charset="0"/>
                <a:ea typeface="Montserrat" pitchFamily="34" charset="-122"/>
                <a:cs typeface="Montserrat" pitchFamily="34" charset="-120"/>
              </a:rPr>
              <a:t>Oral testimony given under oath before trial, recorded by a court reporter.</a:t>
            </a:r>
            <a:endParaRPr lang="en-US" sz="1200" dirty="0"/>
          </a:p>
        </p:txBody>
      </p:sp>
      <p:sp>
        <p:nvSpPr>
          <p:cNvPr id="12" name="Shape 10"/>
          <p:cNvSpPr/>
          <p:nvPr/>
        </p:nvSpPr>
        <p:spPr>
          <a:xfrm>
            <a:off x="548640" y="2560320"/>
            <a:ext cx="8046720" cy="658368"/>
          </a:xfrm>
          <a:prstGeom prst="rect">
            <a:avLst/>
          </a:prstGeom>
          <a:solidFill>
            <a:srgbClr val="001A40"/>
          </a:solidFill>
          <a:ln/>
        </p:spPr>
        <p:txBody>
          <a:bodyPr/>
          <a:lstStyle/>
          <a:p>
            <a:endParaRPr lang="en-US"/>
          </a:p>
        </p:txBody>
      </p:sp>
      <p:sp>
        <p:nvSpPr>
          <p:cNvPr id="13" name="Shape 11"/>
          <p:cNvSpPr/>
          <p:nvPr/>
        </p:nvSpPr>
        <p:spPr>
          <a:xfrm>
            <a:off x="548640" y="2560320"/>
            <a:ext cx="64008" cy="658368"/>
          </a:xfrm>
          <a:prstGeom prst="rect">
            <a:avLst/>
          </a:prstGeom>
          <a:solidFill>
            <a:srgbClr val="F4A261"/>
          </a:solidFill>
          <a:ln/>
        </p:spPr>
        <p:txBody>
          <a:bodyPr/>
          <a:lstStyle/>
          <a:p>
            <a:endParaRPr lang="en-US"/>
          </a:p>
        </p:txBody>
      </p:sp>
      <p:sp>
        <p:nvSpPr>
          <p:cNvPr id="14" name="Text 12"/>
          <p:cNvSpPr/>
          <p:nvPr/>
        </p:nvSpPr>
        <p:spPr>
          <a:xfrm>
            <a:off x="822960" y="2560320"/>
            <a:ext cx="2377440" cy="658368"/>
          </a:xfrm>
          <a:prstGeom prst="rect">
            <a:avLst/>
          </a:prstGeom>
          <a:noFill/>
          <a:ln/>
        </p:spPr>
        <p:txBody>
          <a:bodyPr wrap="square" lIns="0" tIns="0" rIns="0" bIns="0" rtlCol="0" anchor="ctr"/>
          <a:lstStyle/>
          <a:p>
            <a:pPr marL="0" indent="0" algn="l">
              <a:buNone/>
            </a:pPr>
            <a:r>
              <a:rPr lang="en-US" sz="1300" b="1" dirty="0">
                <a:solidFill>
                  <a:srgbClr val="F4A261"/>
                </a:solidFill>
                <a:latin typeface="Raleway" pitchFamily="34" charset="0"/>
                <a:ea typeface="Raleway" pitchFamily="34" charset="-122"/>
                <a:cs typeface="Raleway" pitchFamily="34" charset="-120"/>
              </a:rPr>
              <a:t>Subpoena</a:t>
            </a:r>
            <a:endParaRPr lang="en-US" sz="1300" dirty="0"/>
          </a:p>
        </p:txBody>
      </p:sp>
      <p:sp>
        <p:nvSpPr>
          <p:cNvPr id="15" name="Text 13"/>
          <p:cNvSpPr/>
          <p:nvPr/>
        </p:nvSpPr>
        <p:spPr>
          <a:xfrm>
            <a:off x="3291840" y="2560320"/>
            <a:ext cx="5120640" cy="658368"/>
          </a:xfrm>
          <a:prstGeom prst="rect">
            <a:avLst/>
          </a:prstGeom>
          <a:noFill/>
          <a:ln/>
        </p:spPr>
        <p:txBody>
          <a:bodyPr wrap="square" lIns="0" tIns="0" rIns="0" bIns="0" rtlCol="0" anchor="ctr"/>
          <a:lstStyle/>
          <a:p>
            <a:pPr marL="0" indent="0" algn="l">
              <a:buNone/>
            </a:pPr>
            <a:r>
              <a:rPr lang="en-US" sz="1200" dirty="0">
                <a:solidFill>
                  <a:srgbClr val="F4F4F4"/>
                </a:solidFill>
                <a:latin typeface="Montserrat" pitchFamily="34" charset="0"/>
                <a:ea typeface="Montserrat" pitchFamily="34" charset="-122"/>
                <a:cs typeface="Montserrat" pitchFamily="34" charset="-120"/>
              </a:rPr>
              <a:t>A legal order requiring a person to appear in court or produce documents.</a:t>
            </a:r>
            <a:endParaRPr lang="en-US" sz="1200" dirty="0"/>
          </a:p>
        </p:txBody>
      </p:sp>
      <p:sp>
        <p:nvSpPr>
          <p:cNvPr id="16" name="Shape 14"/>
          <p:cNvSpPr/>
          <p:nvPr/>
        </p:nvSpPr>
        <p:spPr>
          <a:xfrm>
            <a:off x="548640" y="3337560"/>
            <a:ext cx="8046720" cy="658368"/>
          </a:xfrm>
          <a:prstGeom prst="rect">
            <a:avLst/>
          </a:prstGeom>
          <a:solidFill>
            <a:srgbClr val="001A40"/>
          </a:solidFill>
          <a:ln/>
        </p:spPr>
        <p:txBody>
          <a:bodyPr/>
          <a:lstStyle/>
          <a:p>
            <a:endParaRPr lang="en-US"/>
          </a:p>
        </p:txBody>
      </p:sp>
      <p:sp>
        <p:nvSpPr>
          <p:cNvPr id="17" name="Shape 15"/>
          <p:cNvSpPr/>
          <p:nvPr/>
        </p:nvSpPr>
        <p:spPr>
          <a:xfrm>
            <a:off x="548640" y="3337560"/>
            <a:ext cx="64008" cy="658368"/>
          </a:xfrm>
          <a:prstGeom prst="rect">
            <a:avLst/>
          </a:prstGeom>
          <a:solidFill>
            <a:srgbClr val="F4A261"/>
          </a:solidFill>
          <a:ln/>
        </p:spPr>
        <p:txBody>
          <a:bodyPr/>
          <a:lstStyle/>
          <a:p>
            <a:endParaRPr lang="en-US"/>
          </a:p>
        </p:txBody>
      </p:sp>
      <p:sp>
        <p:nvSpPr>
          <p:cNvPr id="18" name="Text 16"/>
          <p:cNvSpPr/>
          <p:nvPr/>
        </p:nvSpPr>
        <p:spPr>
          <a:xfrm>
            <a:off x="822960" y="3337560"/>
            <a:ext cx="2377440" cy="658368"/>
          </a:xfrm>
          <a:prstGeom prst="rect">
            <a:avLst/>
          </a:prstGeom>
          <a:noFill/>
          <a:ln/>
        </p:spPr>
        <p:txBody>
          <a:bodyPr wrap="square" lIns="0" tIns="0" rIns="0" bIns="0" rtlCol="0" anchor="ctr"/>
          <a:lstStyle/>
          <a:p>
            <a:pPr marL="0" indent="0" algn="l">
              <a:buNone/>
            </a:pPr>
            <a:r>
              <a:rPr lang="en-US" sz="1300" b="1" dirty="0">
                <a:solidFill>
                  <a:srgbClr val="F4A261"/>
                </a:solidFill>
                <a:latin typeface="Raleway" pitchFamily="34" charset="0"/>
                <a:ea typeface="Raleway" pitchFamily="34" charset="-122"/>
                <a:cs typeface="Raleway" pitchFamily="34" charset="-120"/>
              </a:rPr>
              <a:t>Request for Production</a:t>
            </a:r>
            <a:endParaRPr lang="en-US" sz="1300" dirty="0"/>
          </a:p>
        </p:txBody>
      </p:sp>
      <p:sp>
        <p:nvSpPr>
          <p:cNvPr id="19" name="Text 17"/>
          <p:cNvSpPr/>
          <p:nvPr/>
        </p:nvSpPr>
        <p:spPr>
          <a:xfrm>
            <a:off x="3291840" y="3337560"/>
            <a:ext cx="5120640" cy="658368"/>
          </a:xfrm>
          <a:prstGeom prst="rect">
            <a:avLst/>
          </a:prstGeom>
          <a:noFill/>
          <a:ln/>
        </p:spPr>
        <p:txBody>
          <a:bodyPr wrap="square" lIns="0" tIns="0" rIns="0" bIns="0" rtlCol="0" anchor="ctr"/>
          <a:lstStyle/>
          <a:p>
            <a:pPr marL="0" indent="0" algn="l">
              <a:buNone/>
            </a:pPr>
            <a:r>
              <a:rPr lang="en-US" sz="1200" dirty="0">
                <a:solidFill>
                  <a:srgbClr val="F4F4F4"/>
                </a:solidFill>
                <a:latin typeface="Montserrat" pitchFamily="34" charset="0"/>
                <a:ea typeface="Montserrat" pitchFamily="34" charset="-122"/>
                <a:cs typeface="Montserrat" pitchFamily="34" charset="-120"/>
              </a:rPr>
              <a:t>A formal demand for the opposing party to provide specific documents or evidence.</a:t>
            </a:r>
            <a:endParaRPr lang="en-US" sz="1200" dirty="0"/>
          </a:p>
        </p:txBody>
      </p:sp>
      <p:sp>
        <p:nvSpPr>
          <p:cNvPr id="20" name="Shape 18"/>
          <p:cNvSpPr/>
          <p:nvPr/>
        </p:nvSpPr>
        <p:spPr>
          <a:xfrm>
            <a:off x="548640" y="4114800"/>
            <a:ext cx="8046720" cy="658368"/>
          </a:xfrm>
          <a:prstGeom prst="rect">
            <a:avLst/>
          </a:prstGeom>
          <a:solidFill>
            <a:srgbClr val="001A40"/>
          </a:solidFill>
          <a:ln/>
        </p:spPr>
        <p:txBody>
          <a:bodyPr/>
          <a:lstStyle/>
          <a:p>
            <a:endParaRPr lang="en-US"/>
          </a:p>
        </p:txBody>
      </p:sp>
      <p:sp>
        <p:nvSpPr>
          <p:cNvPr id="21" name="Shape 19"/>
          <p:cNvSpPr/>
          <p:nvPr/>
        </p:nvSpPr>
        <p:spPr>
          <a:xfrm>
            <a:off x="548640" y="4114800"/>
            <a:ext cx="64008" cy="658368"/>
          </a:xfrm>
          <a:prstGeom prst="rect">
            <a:avLst/>
          </a:prstGeom>
          <a:solidFill>
            <a:srgbClr val="F4A261"/>
          </a:solidFill>
          <a:ln/>
        </p:spPr>
        <p:txBody>
          <a:bodyPr/>
          <a:lstStyle/>
          <a:p>
            <a:endParaRPr lang="en-US"/>
          </a:p>
        </p:txBody>
      </p:sp>
      <p:sp>
        <p:nvSpPr>
          <p:cNvPr id="22" name="Text 20"/>
          <p:cNvSpPr/>
          <p:nvPr/>
        </p:nvSpPr>
        <p:spPr>
          <a:xfrm>
            <a:off x="822960" y="4114800"/>
            <a:ext cx="2377440" cy="658368"/>
          </a:xfrm>
          <a:prstGeom prst="rect">
            <a:avLst/>
          </a:prstGeom>
          <a:noFill/>
          <a:ln/>
        </p:spPr>
        <p:txBody>
          <a:bodyPr wrap="square" lIns="0" tIns="0" rIns="0" bIns="0" rtlCol="0" anchor="ctr"/>
          <a:lstStyle/>
          <a:p>
            <a:pPr marL="0" indent="0" algn="l">
              <a:buNone/>
            </a:pPr>
            <a:r>
              <a:rPr lang="en-US" sz="1300" b="1" dirty="0">
                <a:solidFill>
                  <a:srgbClr val="F4A261"/>
                </a:solidFill>
                <a:latin typeface="Raleway" pitchFamily="34" charset="0"/>
                <a:ea typeface="Raleway" pitchFamily="34" charset="-122"/>
                <a:cs typeface="Raleway" pitchFamily="34" charset="-120"/>
              </a:rPr>
              <a:t>Privilege</a:t>
            </a:r>
            <a:endParaRPr lang="en-US" sz="1300" dirty="0"/>
          </a:p>
        </p:txBody>
      </p:sp>
      <p:sp>
        <p:nvSpPr>
          <p:cNvPr id="23" name="Text 21"/>
          <p:cNvSpPr/>
          <p:nvPr/>
        </p:nvSpPr>
        <p:spPr>
          <a:xfrm>
            <a:off x="3291840" y="4114800"/>
            <a:ext cx="5120640" cy="658368"/>
          </a:xfrm>
          <a:prstGeom prst="rect">
            <a:avLst/>
          </a:prstGeom>
          <a:noFill/>
          <a:ln/>
        </p:spPr>
        <p:txBody>
          <a:bodyPr wrap="square" lIns="0" tIns="0" rIns="0" bIns="0" rtlCol="0" anchor="ctr"/>
          <a:lstStyle/>
          <a:p>
            <a:pPr marL="0" indent="0" algn="l">
              <a:buNone/>
            </a:pPr>
            <a:r>
              <a:rPr lang="en-US" sz="1200" dirty="0">
                <a:solidFill>
                  <a:srgbClr val="F4F4F4"/>
                </a:solidFill>
                <a:latin typeface="Montserrat" pitchFamily="34" charset="0"/>
                <a:ea typeface="Montserrat" pitchFamily="34" charset="-122"/>
                <a:cs typeface="Montserrat" pitchFamily="34" charset="-120"/>
              </a:rPr>
              <a:t>Legal protection that prevents certain communications from being disclosed (e.g., attorney-client privilege).</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008B8B"/>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548640" y="320040"/>
            <a:ext cx="365760" cy="365760"/>
          </a:xfrm>
          <a:prstGeom prst="rect">
            <a:avLst/>
          </a:prstGeom>
        </p:spPr>
      </p:pic>
      <p:sp>
        <p:nvSpPr>
          <p:cNvPr id="4" name="Text 1"/>
          <p:cNvSpPr/>
          <p:nvPr/>
        </p:nvSpPr>
        <p:spPr>
          <a:xfrm>
            <a:off x="1051560" y="274320"/>
            <a:ext cx="6400800" cy="457200"/>
          </a:xfrm>
          <a:prstGeom prst="rect">
            <a:avLst/>
          </a:prstGeom>
          <a:noFill/>
          <a:ln/>
        </p:spPr>
        <p:txBody>
          <a:bodyPr wrap="square" lIns="0" tIns="0" rIns="0" bIns="0" rtlCol="0" anchor="ctr"/>
          <a:lstStyle/>
          <a:p>
            <a:pPr marL="0" indent="0" algn="l">
              <a:buNone/>
            </a:pPr>
            <a:r>
              <a:rPr lang="en-US" sz="2800" b="1" dirty="0">
                <a:solidFill>
                  <a:srgbClr val="001434"/>
                </a:solidFill>
                <a:latin typeface="Raleway" pitchFamily="34" charset="0"/>
                <a:ea typeface="Raleway" pitchFamily="34" charset="-122"/>
                <a:cs typeface="Raleway" pitchFamily="34" charset="-120"/>
              </a:rPr>
              <a:t>Discovery Tools at a Glance</a:t>
            </a:r>
            <a:endParaRPr lang="en-US" sz="2800" dirty="0"/>
          </a:p>
        </p:txBody>
      </p:sp>
      <p:graphicFrame>
        <p:nvGraphicFramePr>
          <p:cNvPr id="7" name="Table 0"/>
          <p:cNvGraphicFramePr>
            <a:graphicFrameLocks noGrp="1"/>
          </p:cNvGraphicFramePr>
          <p:nvPr>
            <p:extLst>
              <p:ext uri="{D42A27DB-BD31-4B8C-83A1-F6EECF244321}">
                <p14:modId xmlns:p14="http://schemas.microsoft.com/office/powerpoint/2010/main" val="3062653567"/>
              </p:ext>
            </p:extLst>
          </p:nvPr>
        </p:nvGraphicFramePr>
        <p:xfrm>
          <a:off x="365760" y="1005840"/>
          <a:ext cx="8321040" cy="3657600"/>
        </p:xfrm>
        <a:graphic>
          <a:graphicData uri="http://schemas.openxmlformats.org/drawingml/2006/table">
            <a:tbl>
              <a:tblPr/>
              <a:tblGrid>
                <a:gridCol w="1463040">
                  <a:extLst>
                    <a:ext uri="{9D8B030D-6E8A-4147-A177-3AD203B41FA5}">
                      <a16:colId xmlns:a16="http://schemas.microsoft.com/office/drawing/2014/main" val="20000"/>
                    </a:ext>
                  </a:extLst>
                </a:gridCol>
                <a:gridCol w="2708031">
                  <a:extLst>
                    <a:ext uri="{9D8B030D-6E8A-4147-A177-3AD203B41FA5}">
                      <a16:colId xmlns:a16="http://schemas.microsoft.com/office/drawing/2014/main" val="20001"/>
                    </a:ext>
                  </a:extLst>
                </a:gridCol>
                <a:gridCol w="2138289">
                  <a:extLst>
                    <a:ext uri="{9D8B030D-6E8A-4147-A177-3AD203B41FA5}">
                      <a16:colId xmlns:a16="http://schemas.microsoft.com/office/drawing/2014/main" val="20002"/>
                    </a:ext>
                  </a:extLst>
                </a:gridCol>
                <a:gridCol w="2011680">
                  <a:extLst>
                    <a:ext uri="{9D8B030D-6E8A-4147-A177-3AD203B41FA5}">
                      <a16:colId xmlns:a16="http://schemas.microsoft.com/office/drawing/2014/main" val="20003"/>
                    </a:ext>
                  </a:extLst>
                </a:gridCol>
              </a:tblGrid>
              <a:tr h="365760">
                <a:tc>
                  <a:txBody>
                    <a:bodyPr/>
                    <a:lstStyle/>
                    <a:p>
                      <a:pPr marL="0" indent="0" algn="ctr">
                        <a:buNone/>
                      </a:pPr>
                      <a:r>
                        <a:rPr lang="en-US" sz="1100" b="1" dirty="0">
                          <a:solidFill>
                            <a:srgbClr val="FFFFFF"/>
                          </a:solidFill>
                          <a:latin typeface="Montserrat" pitchFamily="34" charset="0"/>
                          <a:ea typeface="Montserrat" pitchFamily="34" charset="-122"/>
                          <a:cs typeface="Montserrat" pitchFamily="34" charset="-120"/>
                        </a:rPr>
                        <a:t>Tool</a:t>
                      </a:r>
                      <a:endParaRPr lang="en-US" sz="1100" dirty="0">
                        <a:latin typeface="Montserrat" charset="0"/>
                        <a:ea typeface="Montserrat" charset="0"/>
                        <a:cs typeface="Montserrat" charset="0"/>
                      </a:endParaRPr>
                    </a:p>
                  </a:txBody>
                  <a:tcPr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rgbClr val="001434"/>
                    </a:solidFill>
                  </a:tcPr>
                </a:tc>
                <a:tc>
                  <a:txBody>
                    <a:bodyPr/>
                    <a:lstStyle/>
                    <a:p>
                      <a:pPr marL="0" indent="0" algn="ctr">
                        <a:buNone/>
                      </a:pPr>
                      <a:r>
                        <a:rPr lang="en-US" sz="1100" b="1" dirty="0">
                          <a:solidFill>
                            <a:srgbClr val="FFFFFF"/>
                          </a:solidFill>
                          <a:latin typeface="Montserrat" pitchFamily="34" charset="0"/>
                          <a:ea typeface="Montserrat" pitchFamily="34" charset="-122"/>
                          <a:cs typeface="Montserrat" pitchFamily="34" charset="-120"/>
                        </a:rPr>
                        <a:t>What It Does</a:t>
                      </a:r>
                      <a:endParaRPr lang="en-US" sz="1100" dirty="0">
                        <a:latin typeface="Montserrat" charset="0"/>
                        <a:ea typeface="Montserrat" charset="0"/>
                        <a:cs typeface="Montserrat" charset="0"/>
                      </a:endParaRPr>
                    </a:p>
                  </a:txBody>
                  <a:tcPr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rgbClr val="001434"/>
                    </a:solidFill>
                  </a:tcPr>
                </a:tc>
                <a:tc>
                  <a:txBody>
                    <a:bodyPr/>
                    <a:lstStyle/>
                    <a:p>
                      <a:pPr marL="0" indent="0" algn="ctr">
                        <a:buNone/>
                      </a:pPr>
                      <a:r>
                        <a:rPr lang="en-US" sz="1100" b="1" dirty="0">
                          <a:solidFill>
                            <a:srgbClr val="FFFFFF"/>
                          </a:solidFill>
                          <a:latin typeface="Montserrat" pitchFamily="34" charset="0"/>
                          <a:ea typeface="Montserrat" pitchFamily="34" charset="-122"/>
                          <a:cs typeface="Montserrat" pitchFamily="34" charset="-120"/>
                        </a:rPr>
                        <a:t>Format</a:t>
                      </a:r>
                      <a:endParaRPr lang="en-US" sz="1100" dirty="0">
                        <a:latin typeface="Montserrat" charset="0"/>
                        <a:ea typeface="Montserrat" charset="0"/>
                        <a:cs typeface="Montserrat" charset="0"/>
                      </a:endParaRPr>
                    </a:p>
                  </a:txBody>
                  <a:tcPr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rgbClr val="001434"/>
                    </a:solidFill>
                  </a:tcPr>
                </a:tc>
                <a:tc>
                  <a:txBody>
                    <a:bodyPr/>
                    <a:lstStyle/>
                    <a:p>
                      <a:pPr marL="0" indent="0" algn="ctr">
                        <a:buNone/>
                      </a:pPr>
                      <a:r>
                        <a:rPr lang="en-US" sz="1100" b="1" dirty="0">
                          <a:solidFill>
                            <a:srgbClr val="FFFFFF"/>
                          </a:solidFill>
                          <a:latin typeface="Montserrat" pitchFamily="34" charset="0"/>
                          <a:ea typeface="Montserrat" pitchFamily="34" charset="-122"/>
                          <a:cs typeface="Montserrat" pitchFamily="34" charset="-120"/>
                        </a:rPr>
                        <a:t>Key Language</a:t>
                      </a:r>
                      <a:endParaRPr lang="en-US" sz="1100" dirty="0">
                        <a:latin typeface="Montserrat" charset="0"/>
                        <a:ea typeface="Montserrat" charset="0"/>
                        <a:cs typeface="Montserrat" charset="0"/>
                      </a:endParaRPr>
                    </a:p>
                  </a:txBody>
                  <a:tcPr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rgbClr val="001434"/>
                    </a:solidFill>
                  </a:tcPr>
                </a:tc>
                <a:extLst>
                  <a:ext uri="{0D108BD9-81ED-4DB2-BD59-A6C34878D82A}">
                    <a16:rowId xmlns:a16="http://schemas.microsoft.com/office/drawing/2014/main" val="10000"/>
                  </a:ext>
                </a:extLst>
              </a:tr>
              <a:tr h="548640">
                <a:tc>
                  <a:txBody>
                    <a:bodyPr/>
                    <a:lstStyle/>
                    <a:p>
                      <a:pPr marL="0" indent="0">
                        <a:buNone/>
                      </a:pPr>
                      <a:r>
                        <a:rPr lang="en-US" sz="1000" b="1" dirty="0">
                          <a:solidFill>
                            <a:srgbClr val="001434"/>
                          </a:solidFill>
                          <a:latin typeface="Montserrat" pitchFamily="34" charset="0"/>
                          <a:ea typeface="Montserrat" pitchFamily="34" charset="-122"/>
                          <a:cs typeface="Montserrat" pitchFamily="34" charset="-120"/>
                        </a:rPr>
                        <a:t>Interrogatories</a:t>
                      </a:r>
                      <a:endParaRPr lang="en-US" sz="1000" dirty="0">
                        <a:latin typeface="Montserrat" charset="0"/>
                        <a:ea typeface="Montserrat" charset="0"/>
                        <a:cs typeface="Montserrat" charset="0"/>
                      </a:endParaRPr>
                    </a:p>
                  </a:txBody>
                  <a:tcP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marL="0" indent="0">
                        <a:buNone/>
                      </a:pPr>
                      <a:r>
                        <a:rPr lang="en-US" sz="1000" dirty="0">
                          <a:solidFill>
                            <a:srgbClr val="444444"/>
                          </a:solidFill>
                          <a:latin typeface="Montserrat" pitchFamily="34" charset="0"/>
                          <a:ea typeface="Montserrat" pitchFamily="34" charset="-122"/>
                          <a:cs typeface="Montserrat" pitchFamily="34" charset="-120"/>
                        </a:rPr>
                        <a:t>Requires written answers under oath</a:t>
                      </a:r>
                      <a:endParaRPr lang="en-US" sz="1000" dirty="0">
                        <a:latin typeface="Montserrat" charset="0"/>
                        <a:ea typeface="Montserrat" charset="0"/>
                        <a:cs typeface="Montserrat" charset="0"/>
                      </a:endParaRPr>
                    </a:p>
                  </a:txBody>
                  <a:tcP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marL="0" indent="0">
                        <a:buNone/>
                      </a:pPr>
                      <a:r>
                        <a:rPr lang="en-US" sz="1000" dirty="0">
                          <a:solidFill>
                            <a:srgbClr val="444444"/>
                          </a:solidFill>
                          <a:latin typeface="Montserrat" pitchFamily="34" charset="0"/>
                          <a:ea typeface="Montserrat" pitchFamily="34" charset="-122"/>
                          <a:cs typeface="Montserrat" pitchFamily="34" charset="-120"/>
                        </a:rPr>
                        <a:t>Written questions</a:t>
                      </a:r>
                      <a:endParaRPr lang="en-US" sz="1000" dirty="0">
                        <a:latin typeface="Montserrat" charset="0"/>
                        <a:ea typeface="Montserrat" charset="0"/>
                        <a:cs typeface="Montserrat" charset="0"/>
                      </a:endParaRPr>
                    </a:p>
                    <a:p>
                      <a:pPr marL="0" indent="0">
                        <a:buNone/>
                      </a:pPr>
                      <a:r>
                        <a:rPr lang="en-US" sz="1000" dirty="0">
                          <a:solidFill>
                            <a:srgbClr val="444444"/>
                          </a:solidFill>
                          <a:latin typeface="Montserrat" pitchFamily="34" charset="0"/>
                          <a:ea typeface="Montserrat" pitchFamily="34" charset="-122"/>
                          <a:cs typeface="Montserrat" pitchFamily="34" charset="-120"/>
                        </a:rPr>
                        <a:t>&amp; answers</a:t>
                      </a:r>
                      <a:endParaRPr lang="en-US" sz="1000" dirty="0">
                        <a:latin typeface="Montserrat" charset="0"/>
                        <a:ea typeface="Montserrat" charset="0"/>
                        <a:cs typeface="Montserrat" charset="0"/>
                      </a:endParaRPr>
                    </a:p>
                  </a:txBody>
                  <a:tcP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marL="0" indent="0">
                        <a:buNone/>
                      </a:pPr>
                      <a:r>
                        <a:rPr lang="en-US" sz="900" i="1" dirty="0">
                          <a:solidFill>
                            <a:srgbClr val="666666"/>
                          </a:solidFill>
                          <a:latin typeface="Montserrat" pitchFamily="34" charset="0"/>
                          <a:ea typeface="Montserrat" pitchFamily="34" charset="-122"/>
                          <a:cs typeface="Montserrat" pitchFamily="34" charset="-120"/>
                        </a:rPr>
                        <a:t>"State all facts..."</a:t>
                      </a:r>
                      <a:endParaRPr lang="en-US" sz="900" dirty="0">
                        <a:latin typeface="Montserrat" charset="0"/>
                        <a:ea typeface="Montserrat" charset="0"/>
                        <a:cs typeface="Montserrat" charset="0"/>
                      </a:endParaRPr>
                    </a:p>
                    <a:p>
                      <a:pPr marL="0" indent="0">
                        <a:buNone/>
                      </a:pPr>
                      <a:r>
                        <a:rPr lang="en-US" sz="900" i="1" dirty="0">
                          <a:solidFill>
                            <a:srgbClr val="666666"/>
                          </a:solidFill>
                          <a:latin typeface="Montserrat" pitchFamily="34" charset="0"/>
                          <a:ea typeface="Montserrat" pitchFamily="34" charset="-122"/>
                          <a:cs typeface="Montserrat" pitchFamily="34" charset="-120"/>
                        </a:rPr>
                        <a:t>"Identify each person..."</a:t>
                      </a:r>
                      <a:endParaRPr lang="en-US" sz="900" dirty="0">
                        <a:latin typeface="Montserrat" charset="0"/>
                        <a:ea typeface="Montserrat" charset="0"/>
                        <a:cs typeface="Montserrat" charset="0"/>
                      </a:endParaRPr>
                    </a:p>
                  </a:txBody>
                  <a:tcP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extLst>
                  <a:ext uri="{0D108BD9-81ED-4DB2-BD59-A6C34878D82A}">
                    <a16:rowId xmlns:a16="http://schemas.microsoft.com/office/drawing/2014/main" val="10001"/>
                  </a:ext>
                </a:extLst>
              </a:tr>
              <a:tr h="548640">
                <a:tc>
                  <a:txBody>
                    <a:bodyPr/>
                    <a:lstStyle/>
                    <a:p>
                      <a:pPr marL="0" indent="0">
                        <a:buNone/>
                      </a:pPr>
                      <a:r>
                        <a:rPr lang="en-US" sz="1000" b="1" dirty="0">
                          <a:solidFill>
                            <a:srgbClr val="001434"/>
                          </a:solidFill>
                          <a:latin typeface="Montserrat" pitchFamily="34" charset="0"/>
                          <a:ea typeface="Montserrat" pitchFamily="34" charset="-122"/>
                          <a:cs typeface="Montserrat" pitchFamily="34" charset="-120"/>
                        </a:rPr>
                        <a:t>Depositions</a:t>
                      </a:r>
                      <a:endParaRPr lang="en-US" sz="1000" dirty="0">
                        <a:latin typeface="Montserrat" charset="0"/>
                        <a:ea typeface="Montserrat" charset="0"/>
                        <a:cs typeface="Montserrat" charset="0"/>
                      </a:endParaRPr>
                    </a:p>
                  </a:txBody>
                  <a:tcP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marL="0" indent="0">
                        <a:buNone/>
                      </a:pPr>
                      <a:r>
                        <a:rPr lang="en-US" sz="1000" dirty="0">
                          <a:solidFill>
                            <a:srgbClr val="444444"/>
                          </a:solidFill>
                          <a:latin typeface="Montserrat" pitchFamily="34" charset="0"/>
                          <a:ea typeface="Montserrat" pitchFamily="34" charset="-122"/>
                          <a:cs typeface="Montserrat" pitchFamily="34" charset="-120"/>
                        </a:rPr>
                        <a:t>Collects oral testimony under oath</a:t>
                      </a:r>
                      <a:endParaRPr lang="en-US" sz="1000" dirty="0">
                        <a:latin typeface="Montserrat" charset="0"/>
                        <a:ea typeface="Montserrat" charset="0"/>
                        <a:cs typeface="Montserrat" charset="0"/>
                      </a:endParaRPr>
                    </a:p>
                  </a:txBody>
                  <a:tcP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marL="0" indent="0">
                        <a:buNone/>
                      </a:pPr>
                      <a:r>
                        <a:rPr lang="en-US" sz="1000" dirty="0">
                          <a:solidFill>
                            <a:srgbClr val="444444"/>
                          </a:solidFill>
                          <a:latin typeface="Montserrat" pitchFamily="34" charset="0"/>
                          <a:ea typeface="Montserrat" pitchFamily="34" charset="-122"/>
                          <a:cs typeface="Montserrat" pitchFamily="34" charset="-120"/>
                        </a:rPr>
                        <a:t>In-person or</a:t>
                      </a:r>
                      <a:endParaRPr lang="en-US" sz="1000" dirty="0">
                        <a:latin typeface="Montserrat" charset="0"/>
                        <a:ea typeface="Montserrat" charset="0"/>
                        <a:cs typeface="Montserrat" charset="0"/>
                      </a:endParaRPr>
                    </a:p>
                    <a:p>
                      <a:pPr marL="0" indent="0">
                        <a:buNone/>
                      </a:pPr>
                      <a:r>
                        <a:rPr lang="en-US" sz="1000" dirty="0">
                          <a:solidFill>
                            <a:srgbClr val="444444"/>
                          </a:solidFill>
                          <a:latin typeface="Montserrat" pitchFamily="34" charset="0"/>
                          <a:ea typeface="Montserrat" pitchFamily="34" charset="-122"/>
                          <a:cs typeface="Montserrat" pitchFamily="34" charset="-120"/>
                        </a:rPr>
                        <a:t>video testimony</a:t>
                      </a:r>
                      <a:endParaRPr lang="en-US" sz="1000" dirty="0">
                        <a:latin typeface="Montserrat" charset="0"/>
                        <a:ea typeface="Montserrat" charset="0"/>
                        <a:cs typeface="Montserrat" charset="0"/>
                      </a:endParaRPr>
                    </a:p>
                  </a:txBody>
                  <a:tcP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marL="0" indent="0">
                        <a:buNone/>
                      </a:pPr>
                      <a:r>
                        <a:rPr lang="en-US" sz="900" i="1" dirty="0">
                          <a:solidFill>
                            <a:srgbClr val="666666"/>
                          </a:solidFill>
                          <a:latin typeface="Montserrat" pitchFamily="34" charset="0"/>
                          <a:ea typeface="Montserrat" pitchFamily="34" charset="-122"/>
                          <a:cs typeface="Montserrat" pitchFamily="34" charset="-120"/>
                        </a:rPr>
                        <a:t>"Do you recall..."</a:t>
                      </a:r>
                      <a:endParaRPr lang="en-US" sz="900" dirty="0">
                        <a:latin typeface="Montserrat" charset="0"/>
                        <a:ea typeface="Montserrat" charset="0"/>
                        <a:cs typeface="Montserrat" charset="0"/>
                      </a:endParaRPr>
                    </a:p>
                    <a:p>
                      <a:pPr marL="0" indent="0">
                        <a:buNone/>
                      </a:pPr>
                      <a:r>
                        <a:rPr lang="en-US" sz="900" i="1" dirty="0">
                          <a:solidFill>
                            <a:srgbClr val="666666"/>
                          </a:solidFill>
                          <a:latin typeface="Montserrat" pitchFamily="34" charset="0"/>
                          <a:ea typeface="Montserrat" pitchFamily="34" charset="-122"/>
                          <a:cs typeface="Montserrat" pitchFamily="34" charset="-120"/>
                        </a:rPr>
                        <a:t>"Objection, form."</a:t>
                      </a:r>
                      <a:endParaRPr lang="en-US" sz="900" dirty="0">
                        <a:latin typeface="Montserrat" charset="0"/>
                        <a:ea typeface="Montserrat" charset="0"/>
                        <a:cs typeface="Montserrat" charset="0"/>
                      </a:endParaRPr>
                    </a:p>
                  </a:txBody>
                  <a:tcP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extLst>
                  <a:ext uri="{0D108BD9-81ED-4DB2-BD59-A6C34878D82A}">
                    <a16:rowId xmlns:a16="http://schemas.microsoft.com/office/drawing/2014/main" val="10002"/>
                  </a:ext>
                </a:extLst>
              </a:tr>
              <a:tr h="548640">
                <a:tc>
                  <a:txBody>
                    <a:bodyPr/>
                    <a:lstStyle/>
                    <a:p>
                      <a:pPr marL="0" indent="0">
                        <a:buNone/>
                      </a:pPr>
                      <a:r>
                        <a:rPr lang="en-US" sz="1000" b="1" dirty="0">
                          <a:solidFill>
                            <a:srgbClr val="001434"/>
                          </a:solidFill>
                          <a:latin typeface="Montserrat" pitchFamily="34" charset="0"/>
                          <a:ea typeface="Montserrat" pitchFamily="34" charset="-122"/>
                          <a:cs typeface="Montserrat" pitchFamily="34" charset="-120"/>
                        </a:rPr>
                        <a:t>Requests for</a:t>
                      </a:r>
                      <a:endParaRPr lang="en-US" sz="1000" dirty="0">
                        <a:latin typeface="Montserrat" charset="0"/>
                        <a:ea typeface="Montserrat" charset="0"/>
                        <a:cs typeface="Montserrat" charset="0"/>
                      </a:endParaRPr>
                    </a:p>
                    <a:p>
                      <a:pPr marL="0" indent="0">
                        <a:buNone/>
                      </a:pPr>
                      <a:r>
                        <a:rPr lang="en-US" sz="1000" b="1" dirty="0">
                          <a:solidFill>
                            <a:srgbClr val="001434"/>
                          </a:solidFill>
                          <a:latin typeface="Montserrat" pitchFamily="34" charset="0"/>
                          <a:ea typeface="Montserrat" pitchFamily="34" charset="-122"/>
                          <a:cs typeface="Montserrat" pitchFamily="34" charset="-120"/>
                        </a:rPr>
                        <a:t>Production</a:t>
                      </a:r>
                      <a:endParaRPr lang="en-US" sz="1000" dirty="0">
                        <a:latin typeface="Montserrat" charset="0"/>
                        <a:ea typeface="Montserrat" charset="0"/>
                        <a:cs typeface="Montserrat" charset="0"/>
                      </a:endParaRPr>
                    </a:p>
                  </a:txBody>
                  <a:tcP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marL="0" indent="0">
                        <a:buNone/>
                      </a:pPr>
                      <a:r>
                        <a:rPr lang="en-US" sz="1000" dirty="0">
                          <a:solidFill>
                            <a:srgbClr val="444444"/>
                          </a:solidFill>
                          <a:latin typeface="Montserrat" pitchFamily="34" charset="0"/>
                          <a:ea typeface="Montserrat" pitchFamily="34" charset="-122"/>
                          <a:cs typeface="Montserrat" pitchFamily="34" charset="-120"/>
                        </a:rPr>
                        <a:t>Demands specific documents or ESI</a:t>
                      </a:r>
                      <a:endParaRPr lang="en-US" sz="1000" dirty="0">
                        <a:latin typeface="Montserrat" charset="0"/>
                        <a:ea typeface="Montserrat" charset="0"/>
                        <a:cs typeface="Montserrat" charset="0"/>
                      </a:endParaRPr>
                    </a:p>
                  </a:txBody>
                  <a:tcP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marL="0" indent="0">
                        <a:buNone/>
                      </a:pPr>
                      <a:r>
                        <a:rPr lang="en-US" sz="1000" dirty="0">
                          <a:solidFill>
                            <a:srgbClr val="444444"/>
                          </a:solidFill>
                          <a:latin typeface="Montserrat" pitchFamily="34" charset="0"/>
                          <a:ea typeface="Montserrat" pitchFamily="34" charset="-122"/>
                          <a:cs typeface="Montserrat" pitchFamily="34" charset="-120"/>
                        </a:rPr>
                        <a:t>Written demand</a:t>
                      </a:r>
                      <a:endParaRPr lang="en-US" sz="1000" dirty="0">
                        <a:latin typeface="Montserrat" charset="0"/>
                        <a:ea typeface="Montserrat" charset="0"/>
                        <a:cs typeface="Montserrat" charset="0"/>
                      </a:endParaRPr>
                    </a:p>
                    <a:p>
                      <a:pPr marL="0" indent="0">
                        <a:buNone/>
                      </a:pPr>
                      <a:r>
                        <a:rPr lang="en-US" sz="1000" dirty="0">
                          <a:solidFill>
                            <a:srgbClr val="444444"/>
                          </a:solidFill>
                          <a:latin typeface="Montserrat" pitchFamily="34" charset="0"/>
                          <a:ea typeface="Montserrat" pitchFamily="34" charset="-122"/>
                          <a:cs typeface="Montserrat" pitchFamily="34" charset="-120"/>
                        </a:rPr>
                        <a:t>&amp; document exchange</a:t>
                      </a:r>
                      <a:endParaRPr lang="en-US" sz="1000" dirty="0">
                        <a:latin typeface="Montserrat" charset="0"/>
                        <a:ea typeface="Montserrat" charset="0"/>
                        <a:cs typeface="Montserrat" charset="0"/>
                      </a:endParaRPr>
                    </a:p>
                  </a:txBody>
                  <a:tcP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marL="0" indent="0">
                        <a:buNone/>
                      </a:pPr>
                      <a:r>
                        <a:rPr lang="en-US" sz="900" i="1" dirty="0">
                          <a:solidFill>
                            <a:srgbClr val="666666"/>
                          </a:solidFill>
                          <a:latin typeface="Montserrat" pitchFamily="34" charset="0"/>
                          <a:ea typeface="Montserrat" pitchFamily="34" charset="-122"/>
                          <a:cs typeface="Montserrat" pitchFamily="34" charset="-120"/>
                        </a:rPr>
                        <a:t>"Produce all documents</a:t>
                      </a:r>
                      <a:endParaRPr lang="en-US" sz="900" dirty="0">
                        <a:latin typeface="Montserrat" charset="0"/>
                        <a:ea typeface="Montserrat" charset="0"/>
                        <a:cs typeface="Montserrat" charset="0"/>
                      </a:endParaRPr>
                    </a:p>
                    <a:p>
                      <a:pPr marL="0" indent="0">
                        <a:buNone/>
                      </a:pPr>
                      <a:r>
                        <a:rPr lang="en-US" sz="900" i="1" dirty="0">
                          <a:solidFill>
                            <a:srgbClr val="666666"/>
                          </a:solidFill>
                          <a:latin typeface="Montserrat" pitchFamily="34" charset="0"/>
                          <a:ea typeface="Montserrat" pitchFamily="34" charset="-122"/>
                          <a:cs typeface="Montserrat" pitchFamily="34" charset="-120"/>
                        </a:rPr>
                        <a:t>relating to..."</a:t>
                      </a:r>
                      <a:endParaRPr lang="en-US" sz="900" dirty="0">
                        <a:latin typeface="Montserrat" charset="0"/>
                        <a:ea typeface="Montserrat" charset="0"/>
                        <a:cs typeface="Montserrat" charset="0"/>
                      </a:endParaRPr>
                    </a:p>
                  </a:txBody>
                  <a:tcP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extLst>
                  <a:ext uri="{0D108BD9-81ED-4DB2-BD59-A6C34878D82A}">
                    <a16:rowId xmlns:a16="http://schemas.microsoft.com/office/drawing/2014/main" val="10003"/>
                  </a:ext>
                </a:extLst>
              </a:tr>
              <a:tr h="548640">
                <a:tc>
                  <a:txBody>
                    <a:bodyPr/>
                    <a:lstStyle/>
                    <a:p>
                      <a:pPr marL="0" indent="0">
                        <a:buNone/>
                      </a:pPr>
                      <a:r>
                        <a:rPr lang="en-US" sz="1000" b="1" dirty="0">
                          <a:solidFill>
                            <a:srgbClr val="001434"/>
                          </a:solidFill>
                          <a:latin typeface="Montserrat" pitchFamily="34" charset="0"/>
                          <a:ea typeface="Montserrat" pitchFamily="34" charset="-122"/>
                          <a:cs typeface="Montserrat" pitchFamily="34" charset="-120"/>
                        </a:rPr>
                        <a:t>Requests for</a:t>
                      </a:r>
                      <a:endParaRPr lang="en-US" sz="1000" dirty="0">
                        <a:latin typeface="Montserrat" charset="0"/>
                        <a:ea typeface="Montserrat" charset="0"/>
                        <a:cs typeface="Montserrat" charset="0"/>
                      </a:endParaRPr>
                    </a:p>
                    <a:p>
                      <a:pPr marL="0" indent="0">
                        <a:buNone/>
                      </a:pPr>
                      <a:r>
                        <a:rPr lang="en-US" sz="1000" b="1" dirty="0">
                          <a:solidFill>
                            <a:srgbClr val="001434"/>
                          </a:solidFill>
                          <a:latin typeface="Montserrat" pitchFamily="34" charset="0"/>
                          <a:ea typeface="Montserrat" pitchFamily="34" charset="-122"/>
                          <a:cs typeface="Montserrat" pitchFamily="34" charset="-120"/>
                        </a:rPr>
                        <a:t>Admission</a:t>
                      </a:r>
                      <a:endParaRPr lang="en-US" sz="1000" dirty="0">
                        <a:latin typeface="Montserrat" charset="0"/>
                        <a:ea typeface="Montserrat" charset="0"/>
                        <a:cs typeface="Montserrat" charset="0"/>
                      </a:endParaRPr>
                    </a:p>
                  </a:txBody>
                  <a:tcP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marL="0" indent="0">
                        <a:buNone/>
                      </a:pPr>
                      <a:r>
                        <a:rPr lang="en-US" sz="1000" dirty="0">
                          <a:solidFill>
                            <a:srgbClr val="444444"/>
                          </a:solidFill>
                          <a:latin typeface="Montserrat" pitchFamily="34" charset="0"/>
                          <a:ea typeface="Montserrat" pitchFamily="34" charset="-122"/>
                          <a:cs typeface="Montserrat" pitchFamily="34" charset="-120"/>
                        </a:rPr>
                        <a:t>Asks the other party to admit or deny specific facts</a:t>
                      </a:r>
                      <a:endParaRPr lang="en-US" sz="1000" dirty="0">
                        <a:latin typeface="Montserrat" charset="0"/>
                        <a:ea typeface="Montserrat" charset="0"/>
                        <a:cs typeface="Montserrat" charset="0"/>
                      </a:endParaRPr>
                    </a:p>
                  </a:txBody>
                  <a:tcP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marL="0" indent="0">
                        <a:buNone/>
                      </a:pPr>
                      <a:r>
                        <a:rPr lang="en-US" sz="1000" dirty="0">
                          <a:solidFill>
                            <a:srgbClr val="444444"/>
                          </a:solidFill>
                          <a:latin typeface="Montserrat" pitchFamily="34" charset="0"/>
                          <a:ea typeface="Montserrat" pitchFamily="34" charset="-122"/>
                          <a:cs typeface="Montserrat" pitchFamily="34" charset="-120"/>
                        </a:rPr>
                        <a:t>Written requests</a:t>
                      </a:r>
                      <a:endParaRPr lang="en-US" sz="1000" dirty="0">
                        <a:latin typeface="Montserrat" charset="0"/>
                        <a:ea typeface="Montserrat" charset="0"/>
                        <a:cs typeface="Montserrat" charset="0"/>
                      </a:endParaRPr>
                    </a:p>
                    <a:p>
                      <a:pPr marL="0" indent="0">
                        <a:buNone/>
                      </a:pPr>
                      <a:r>
                        <a:rPr lang="en-US" sz="1000" dirty="0">
                          <a:solidFill>
                            <a:srgbClr val="444444"/>
                          </a:solidFill>
                          <a:latin typeface="Montserrat" pitchFamily="34" charset="0"/>
                          <a:ea typeface="Montserrat" pitchFamily="34" charset="-122"/>
                          <a:cs typeface="Montserrat" pitchFamily="34" charset="-120"/>
                        </a:rPr>
                        <a:t>&amp; responses</a:t>
                      </a:r>
                      <a:endParaRPr lang="en-US" sz="1000" dirty="0">
                        <a:latin typeface="Montserrat" charset="0"/>
                        <a:ea typeface="Montserrat" charset="0"/>
                        <a:cs typeface="Montserrat" charset="0"/>
                      </a:endParaRPr>
                    </a:p>
                  </a:txBody>
                  <a:tcP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marL="0" indent="0">
                        <a:buNone/>
                      </a:pPr>
                      <a:r>
                        <a:rPr lang="en-US" sz="900" i="1" dirty="0">
                          <a:solidFill>
                            <a:srgbClr val="666666"/>
                          </a:solidFill>
                          <a:latin typeface="Montserrat" pitchFamily="34" charset="0"/>
                          <a:ea typeface="Montserrat" pitchFamily="34" charset="-122"/>
                          <a:cs typeface="Montserrat" pitchFamily="34" charset="-120"/>
                        </a:rPr>
                        <a:t>"Admit that..."</a:t>
                      </a:r>
                      <a:endParaRPr lang="en-US" sz="900" dirty="0">
                        <a:latin typeface="Montserrat" charset="0"/>
                        <a:ea typeface="Montserrat" charset="0"/>
                        <a:cs typeface="Montserrat" charset="0"/>
                      </a:endParaRPr>
                    </a:p>
                    <a:p>
                      <a:pPr marL="0" indent="0">
                        <a:buNone/>
                      </a:pPr>
                      <a:r>
                        <a:rPr lang="en-US" sz="900" i="1" dirty="0">
                          <a:solidFill>
                            <a:srgbClr val="666666"/>
                          </a:solidFill>
                          <a:latin typeface="Montserrat" pitchFamily="34" charset="0"/>
                          <a:ea typeface="Montserrat" pitchFamily="34" charset="-122"/>
                          <a:cs typeface="Montserrat" pitchFamily="34" charset="-120"/>
                        </a:rPr>
                        <a:t>"Denied. The facts are..."</a:t>
                      </a:r>
                      <a:endParaRPr lang="en-US" sz="900" dirty="0">
                        <a:latin typeface="Montserrat" charset="0"/>
                        <a:ea typeface="Montserrat" charset="0"/>
                        <a:cs typeface="Montserrat" charset="0"/>
                      </a:endParaRPr>
                    </a:p>
                  </a:txBody>
                  <a:tcP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extLst>
                  <a:ext uri="{0D108BD9-81ED-4DB2-BD59-A6C34878D82A}">
                    <a16:rowId xmlns:a16="http://schemas.microsoft.com/office/drawing/2014/main" val="10004"/>
                  </a:ext>
                </a:extLst>
              </a:tr>
              <a:tr h="548640">
                <a:tc>
                  <a:txBody>
                    <a:bodyPr/>
                    <a:lstStyle/>
                    <a:p>
                      <a:pPr marL="0" indent="0">
                        <a:buNone/>
                      </a:pPr>
                      <a:r>
                        <a:rPr lang="en-US" sz="1000" b="1" dirty="0">
                          <a:solidFill>
                            <a:srgbClr val="001434"/>
                          </a:solidFill>
                          <a:latin typeface="Montserrat" pitchFamily="34" charset="0"/>
                          <a:ea typeface="Montserrat" pitchFamily="34" charset="-122"/>
                          <a:cs typeface="Montserrat" pitchFamily="34" charset="-120"/>
                        </a:rPr>
                        <a:t>Subpoenas</a:t>
                      </a:r>
                      <a:endParaRPr lang="en-US" sz="1000" dirty="0">
                        <a:latin typeface="Montserrat" charset="0"/>
                        <a:ea typeface="Montserrat" charset="0"/>
                        <a:cs typeface="Montserrat" charset="0"/>
                      </a:endParaRPr>
                    </a:p>
                  </a:txBody>
                  <a:tcP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marL="0" indent="0">
                        <a:buNone/>
                      </a:pPr>
                      <a:r>
                        <a:rPr lang="en-US" sz="1000" dirty="0">
                          <a:solidFill>
                            <a:srgbClr val="444444"/>
                          </a:solidFill>
                          <a:latin typeface="Montserrat" pitchFamily="34" charset="0"/>
                          <a:ea typeface="Montserrat" pitchFamily="34" charset="-122"/>
                          <a:cs typeface="Montserrat" pitchFamily="34" charset="-120"/>
                        </a:rPr>
                        <a:t>Compels non-parties to testify</a:t>
                      </a:r>
                      <a:endParaRPr lang="en-US" sz="1000" dirty="0">
                        <a:latin typeface="Montserrat" charset="0"/>
                        <a:ea typeface="Montserrat" charset="0"/>
                        <a:cs typeface="Montserrat" charset="0"/>
                      </a:endParaRPr>
                    </a:p>
                  </a:txBody>
                  <a:tcP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marL="0" indent="0">
                        <a:buNone/>
                      </a:pPr>
                      <a:r>
                        <a:rPr lang="en-US" sz="1000" dirty="0">
                          <a:solidFill>
                            <a:srgbClr val="444444"/>
                          </a:solidFill>
                          <a:latin typeface="Montserrat" pitchFamily="34" charset="0"/>
                          <a:ea typeface="Montserrat" pitchFamily="34" charset="-122"/>
                          <a:cs typeface="Montserrat" pitchFamily="34" charset="-120"/>
                        </a:rPr>
                        <a:t>Court order for in-person testimony</a:t>
                      </a:r>
                      <a:endParaRPr lang="en-US" sz="1000" dirty="0">
                        <a:latin typeface="Montserrat" charset="0"/>
                        <a:ea typeface="Montserrat" charset="0"/>
                        <a:cs typeface="Montserrat" charset="0"/>
                      </a:endParaRPr>
                    </a:p>
                  </a:txBody>
                  <a:tcP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marL="0" indent="0">
                        <a:buNone/>
                      </a:pPr>
                      <a:r>
                        <a:rPr lang="en-US" sz="900" i="1" dirty="0">
                          <a:solidFill>
                            <a:srgbClr val="666666"/>
                          </a:solidFill>
                          <a:latin typeface="Montserrat" pitchFamily="34" charset="0"/>
                          <a:ea typeface="Montserrat" pitchFamily="34" charset="-122"/>
                          <a:cs typeface="Montserrat" pitchFamily="34" charset="-120"/>
                        </a:rPr>
                        <a:t>"You are commanded</a:t>
                      </a:r>
                      <a:endParaRPr lang="en-US" sz="900" dirty="0">
                        <a:latin typeface="Montserrat" charset="0"/>
                        <a:ea typeface="Montserrat" charset="0"/>
                        <a:cs typeface="Montserrat" charset="0"/>
                      </a:endParaRPr>
                    </a:p>
                    <a:p>
                      <a:pPr marL="0" indent="0">
                        <a:buNone/>
                      </a:pPr>
                      <a:r>
                        <a:rPr lang="en-US" sz="900" i="1" dirty="0">
                          <a:solidFill>
                            <a:srgbClr val="666666"/>
                          </a:solidFill>
                          <a:latin typeface="Montserrat" pitchFamily="34" charset="0"/>
                          <a:ea typeface="Montserrat" pitchFamily="34" charset="-122"/>
                          <a:cs typeface="Montserrat" pitchFamily="34" charset="-120"/>
                        </a:rPr>
                        <a:t>to appear..."</a:t>
                      </a:r>
                      <a:endParaRPr lang="en-US" sz="900" dirty="0">
                        <a:latin typeface="Montserrat" charset="0"/>
                        <a:ea typeface="Montserrat" charset="0"/>
                        <a:cs typeface="Montserrat" charset="0"/>
                      </a:endParaRPr>
                    </a:p>
                  </a:txBody>
                  <a:tcP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extLst>
                  <a:ext uri="{0D108BD9-81ED-4DB2-BD59-A6C34878D82A}">
                    <a16:rowId xmlns:a16="http://schemas.microsoft.com/office/drawing/2014/main" val="10005"/>
                  </a:ext>
                </a:extLst>
              </a:tr>
              <a:tr h="548640">
                <a:tc>
                  <a:txBody>
                    <a:bodyPr/>
                    <a:lstStyle/>
                    <a:p>
                      <a:pPr marL="0" indent="0">
                        <a:buNone/>
                      </a:pPr>
                      <a:r>
                        <a:rPr lang="en-US" sz="1000" b="1" dirty="0">
                          <a:solidFill>
                            <a:srgbClr val="001434"/>
                          </a:solidFill>
                          <a:latin typeface="Montserrat" pitchFamily="34" charset="0"/>
                          <a:ea typeface="Montserrat" pitchFamily="34" charset="-122"/>
                          <a:cs typeface="Montserrat" pitchFamily="34" charset="-120"/>
                        </a:rPr>
                        <a:t>Subpoena</a:t>
                      </a:r>
                      <a:endParaRPr lang="en-US" sz="1000" dirty="0">
                        <a:latin typeface="Montserrat" charset="0"/>
                        <a:ea typeface="Montserrat" charset="0"/>
                        <a:cs typeface="Montserrat" charset="0"/>
                      </a:endParaRPr>
                    </a:p>
                    <a:p>
                      <a:pPr marL="0" indent="0">
                        <a:buNone/>
                      </a:pPr>
                      <a:r>
                        <a:rPr lang="en-US" sz="1000" b="1" dirty="0">
                          <a:solidFill>
                            <a:srgbClr val="001434"/>
                          </a:solidFill>
                          <a:latin typeface="Montserrat" pitchFamily="34" charset="0"/>
                          <a:ea typeface="Montserrat" pitchFamily="34" charset="-122"/>
                          <a:cs typeface="Montserrat" pitchFamily="34" charset="-120"/>
                        </a:rPr>
                        <a:t>Duces Tecum</a:t>
                      </a:r>
                      <a:endParaRPr lang="en-US" sz="1000" dirty="0">
                        <a:latin typeface="Montserrat" charset="0"/>
                        <a:ea typeface="Montserrat" charset="0"/>
                        <a:cs typeface="Montserrat" charset="0"/>
                      </a:endParaRPr>
                    </a:p>
                  </a:txBody>
                  <a:tcP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marL="0" indent="0">
                        <a:buNone/>
                      </a:pPr>
                      <a:r>
                        <a:rPr lang="en-US" sz="1000" dirty="0">
                          <a:solidFill>
                            <a:srgbClr val="444444"/>
                          </a:solidFill>
                          <a:latin typeface="Montserrat" pitchFamily="34" charset="0"/>
                          <a:ea typeface="Montserrat" pitchFamily="34" charset="-122"/>
                          <a:cs typeface="Montserrat" pitchFamily="34" charset="-120"/>
                        </a:rPr>
                        <a:t>Compels non-party production of documents or records, not testimony</a:t>
                      </a:r>
                      <a:endParaRPr lang="en-US" sz="1000" dirty="0">
                        <a:latin typeface="Montserrat" charset="0"/>
                        <a:ea typeface="Montserrat" charset="0"/>
                        <a:cs typeface="Montserrat" charset="0"/>
                      </a:endParaRPr>
                    </a:p>
                  </a:txBody>
                  <a:tcP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marL="0" indent="0">
                        <a:buNone/>
                      </a:pPr>
                      <a:r>
                        <a:rPr lang="en-US" sz="1000" dirty="0">
                          <a:solidFill>
                            <a:srgbClr val="444444"/>
                          </a:solidFill>
                          <a:latin typeface="Montserrat" pitchFamily="34" charset="0"/>
                          <a:ea typeface="Montserrat" pitchFamily="34" charset="-122"/>
                          <a:cs typeface="Montserrat" pitchFamily="34" charset="-120"/>
                        </a:rPr>
                        <a:t>Court order for</a:t>
                      </a:r>
                      <a:endParaRPr lang="en-US" sz="1000" dirty="0">
                        <a:latin typeface="Montserrat" charset="0"/>
                        <a:ea typeface="Montserrat" charset="0"/>
                        <a:cs typeface="Montserrat" charset="0"/>
                      </a:endParaRPr>
                    </a:p>
                    <a:p>
                      <a:pPr marL="0" indent="0">
                        <a:buNone/>
                      </a:pPr>
                      <a:r>
                        <a:rPr lang="en-US" sz="1000" dirty="0">
                          <a:solidFill>
                            <a:srgbClr val="444444"/>
                          </a:solidFill>
                          <a:latin typeface="Montserrat" pitchFamily="34" charset="0"/>
                          <a:ea typeface="Montserrat" pitchFamily="34" charset="-122"/>
                          <a:cs typeface="Montserrat" pitchFamily="34" charset="-120"/>
                        </a:rPr>
                        <a:t>documents only</a:t>
                      </a:r>
                      <a:endParaRPr lang="en-US" sz="1000" dirty="0">
                        <a:latin typeface="Montserrat" charset="0"/>
                        <a:ea typeface="Montserrat" charset="0"/>
                        <a:cs typeface="Montserrat" charset="0"/>
                      </a:endParaRPr>
                    </a:p>
                  </a:txBody>
                  <a:tcP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marL="0" indent="0">
                        <a:buNone/>
                      </a:pPr>
                      <a:r>
                        <a:rPr lang="en-US" sz="900" i="1" dirty="0">
                          <a:solidFill>
                            <a:srgbClr val="666666"/>
                          </a:solidFill>
                          <a:latin typeface="Montserrat" pitchFamily="34" charset="0"/>
                          <a:ea typeface="Montserrat" pitchFamily="34" charset="-122"/>
                          <a:cs typeface="Montserrat" pitchFamily="34" charset="-120"/>
                        </a:rPr>
                        <a:t>"...to bring with you</a:t>
                      </a:r>
                      <a:endParaRPr lang="en-US" sz="900" dirty="0">
                        <a:latin typeface="Montserrat" charset="0"/>
                        <a:ea typeface="Montserrat" charset="0"/>
                        <a:cs typeface="Montserrat" charset="0"/>
                      </a:endParaRPr>
                    </a:p>
                    <a:p>
                      <a:pPr marL="0" indent="0">
                        <a:buNone/>
                      </a:pPr>
                      <a:r>
                        <a:rPr lang="en-US" sz="900" i="1" dirty="0">
                          <a:solidFill>
                            <a:srgbClr val="666666"/>
                          </a:solidFill>
                          <a:latin typeface="Montserrat" pitchFamily="34" charset="0"/>
                          <a:ea typeface="Montserrat" pitchFamily="34" charset="-122"/>
                          <a:cs typeface="Montserrat" pitchFamily="34" charset="-120"/>
                        </a:rPr>
                        <a:t>the following documents..."</a:t>
                      </a:r>
                      <a:endParaRPr lang="en-US" sz="900" dirty="0">
                        <a:latin typeface="Montserrat" charset="0"/>
                        <a:ea typeface="Montserrat" charset="0"/>
                        <a:cs typeface="Montserrat" charset="0"/>
                      </a:endParaRPr>
                    </a:p>
                  </a:txBody>
                  <a:tcP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01434"/>
        </a:solidFill>
        <a:effectLst/>
      </p:bgPr>
    </p:bg>
    <p:spTree>
      <p:nvGrpSpPr>
        <p:cNvPr id="1" name=""/>
        <p:cNvGrpSpPr/>
        <p:nvPr/>
      </p:nvGrpSpPr>
      <p:grpSpPr>
        <a:xfrm>
          <a:off x="0" y="0"/>
          <a:ext cx="0" cy="0"/>
          <a:chOff x="0" y="0"/>
          <a:chExt cx="0" cy="0"/>
        </a:xfrm>
      </p:grpSpPr>
      <p:sp>
        <p:nvSpPr>
          <p:cNvPr id="2" name="Text 0"/>
          <p:cNvSpPr/>
          <p:nvPr/>
        </p:nvSpPr>
        <p:spPr>
          <a:xfrm>
            <a:off x="548640" y="274320"/>
            <a:ext cx="7315200" cy="457200"/>
          </a:xfrm>
          <a:prstGeom prst="rect">
            <a:avLst/>
          </a:prstGeom>
          <a:noFill/>
          <a:ln/>
        </p:spPr>
        <p:txBody>
          <a:bodyPr wrap="square" lIns="0" tIns="0" rIns="0" bIns="0" rtlCol="0" anchor="ctr"/>
          <a:lstStyle/>
          <a:p>
            <a:pPr marL="0" indent="0" algn="l">
              <a:buNone/>
            </a:pPr>
            <a:r>
              <a:rPr lang="en-US" sz="2800" b="1" dirty="0">
                <a:solidFill>
                  <a:srgbClr val="FFFFFF"/>
                </a:solidFill>
                <a:latin typeface="Raleway" pitchFamily="34" charset="0"/>
                <a:ea typeface="Raleway" pitchFamily="34" charset="-122"/>
                <a:cs typeface="Raleway" pitchFamily="34" charset="-120"/>
              </a:rPr>
              <a:t>Privilege: The Critical Concept</a:t>
            </a:r>
            <a:endParaRPr lang="en-US" sz="2800" dirty="0"/>
          </a:p>
        </p:txBody>
      </p:sp>
      <p:sp>
        <p:nvSpPr>
          <p:cNvPr id="3" name="Shape 1"/>
          <p:cNvSpPr/>
          <p:nvPr/>
        </p:nvSpPr>
        <p:spPr>
          <a:xfrm>
            <a:off x="548640" y="777240"/>
            <a:ext cx="1097280" cy="36576"/>
          </a:xfrm>
          <a:prstGeom prst="rect">
            <a:avLst/>
          </a:prstGeom>
          <a:solidFill>
            <a:srgbClr val="F4A261"/>
          </a:solidFill>
          <a:ln/>
        </p:spPr>
        <p:txBody>
          <a:bodyPr/>
          <a:lstStyle/>
          <a:p>
            <a:endParaRPr lang="en-US"/>
          </a:p>
        </p:txBody>
      </p:sp>
      <p:sp>
        <p:nvSpPr>
          <p:cNvPr id="4" name="Shape 2"/>
          <p:cNvSpPr/>
          <p:nvPr/>
        </p:nvSpPr>
        <p:spPr>
          <a:xfrm>
            <a:off x="548640" y="1051560"/>
            <a:ext cx="8046720" cy="822960"/>
          </a:xfrm>
          <a:prstGeom prst="rect">
            <a:avLst/>
          </a:prstGeom>
          <a:solidFill>
            <a:srgbClr val="001A40"/>
          </a:solidFill>
          <a:ln/>
          <a:effectLst>
            <a:outerShdw blurRad="101600" dist="38100" dir="8100000" algn="bl" rotWithShape="0">
              <a:srgbClr val="000000">
                <a:alpha val="18000"/>
              </a:srgbClr>
            </a:outerShdw>
          </a:effectLst>
        </p:spPr>
        <p:txBody>
          <a:bodyPr/>
          <a:lstStyle/>
          <a:p>
            <a:endParaRPr lang="en-US"/>
          </a:p>
        </p:txBody>
      </p:sp>
      <p:sp>
        <p:nvSpPr>
          <p:cNvPr id="5" name="Shape 3"/>
          <p:cNvSpPr/>
          <p:nvPr/>
        </p:nvSpPr>
        <p:spPr>
          <a:xfrm>
            <a:off x="548640" y="1051560"/>
            <a:ext cx="64008" cy="822960"/>
          </a:xfrm>
          <a:prstGeom prst="rect">
            <a:avLst/>
          </a:prstGeom>
          <a:solidFill>
            <a:srgbClr val="F4A261"/>
          </a:solidFill>
          <a:ln/>
        </p:spPr>
        <p:txBody>
          <a:bodyPr/>
          <a:lstStyle/>
          <a:p>
            <a:endParaRPr lang="en-US"/>
          </a:p>
        </p:txBody>
      </p:sp>
      <p:sp>
        <p:nvSpPr>
          <p:cNvPr id="6" name="Text 4"/>
          <p:cNvSpPr/>
          <p:nvPr/>
        </p:nvSpPr>
        <p:spPr>
          <a:xfrm>
            <a:off x="822960" y="1051560"/>
            <a:ext cx="7589520" cy="822960"/>
          </a:xfrm>
          <a:prstGeom prst="rect">
            <a:avLst/>
          </a:prstGeom>
          <a:noFill/>
          <a:ln/>
        </p:spPr>
        <p:txBody>
          <a:bodyPr wrap="square" lIns="0" tIns="0" rIns="0" bIns="0" rtlCol="0" anchor="ctr"/>
          <a:lstStyle/>
          <a:p>
            <a:pPr marL="0" indent="0" algn="l">
              <a:buNone/>
            </a:pPr>
            <a:r>
              <a:rPr lang="en-US" sz="1200" dirty="0">
                <a:solidFill>
                  <a:srgbClr val="F4F4F4"/>
                </a:solidFill>
                <a:latin typeface="Montserrat" pitchFamily="34" charset="0"/>
                <a:ea typeface="Montserrat" pitchFamily="34" charset="-122"/>
                <a:cs typeface="Montserrat" pitchFamily="34" charset="-120"/>
              </a:rPr>
              <a:t>Attorney-client privilege protects confidential communications between a lawyer and their client. Once waived — even accidentally — it cannot be restored. In discovery, privilege is the line between what you must disclose and what you can protect.</a:t>
            </a:r>
            <a:endParaRPr lang="en-US" sz="1200" dirty="0"/>
          </a:p>
        </p:txBody>
      </p:sp>
      <p:sp>
        <p:nvSpPr>
          <p:cNvPr id="7" name="Shape 5"/>
          <p:cNvSpPr/>
          <p:nvPr/>
        </p:nvSpPr>
        <p:spPr>
          <a:xfrm>
            <a:off x="548640" y="2148840"/>
            <a:ext cx="3749040" cy="2560320"/>
          </a:xfrm>
          <a:prstGeom prst="rect">
            <a:avLst/>
          </a:prstGeom>
          <a:solidFill>
            <a:srgbClr val="001A40"/>
          </a:solidFill>
          <a:ln/>
          <a:effectLst>
            <a:outerShdw blurRad="101600" dist="38100" dir="8100000" algn="bl" rotWithShape="0">
              <a:srgbClr val="000000">
                <a:alpha val="18000"/>
              </a:srgbClr>
            </a:outerShdw>
          </a:effectLst>
        </p:spPr>
        <p:txBody>
          <a:bodyPr/>
          <a:lstStyle/>
          <a:p>
            <a:endParaRPr lang="en-US"/>
          </a:p>
        </p:txBody>
      </p:sp>
      <p:sp>
        <p:nvSpPr>
          <p:cNvPr id="8" name="Text 6"/>
          <p:cNvSpPr/>
          <p:nvPr/>
        </p:nvSpPr>
        <p:spPr>
          <a:xfrm>
            <a:off x="777240" y="2240280"/>
            <a:ext cx="3291840" cy="320040"/>
          </a:xfrm>
          <a:prstGeom prst="rect">
            <a:avLst/>
          </a:prstGeom>
          <a:noFill/>
          <a:ln/>
        </p:spPr>
        <p:txBody>
          <a:bodyPr wrap="square" lIns="0" tIns="0" rIns="0" bIns="0" rtlCol="0" anchor="ctr"/>
          <a:lstStyle/>
          <a:p>
            <a:pPr marL="0" indent="0" algn="l">
              <a:buNone/>
            </a:pPr>
            <a:r>
              <a:rPr lang="en-US" sz="1400" b="1" dirty="0">
                <a:solidFill>
                  <a:srgbClr val="008B8B"/>
                </a:solidFill>
                <a:latin typeface="Raleway" pitchFamily="34" charset="0"/>
                <a:ea typeface="Raleway" pitchFamily="34" charset="-122"/>
                <a:cs typeface="Raleway" pitchFamily="34" charset="-120"/>
              </a:rPr>
              <a:t>Protected (Privileged)</a:t>
            </a:r>
            <a:endParaRPr lang="en-US" sz="1400" dirty="0"/>
          </a:p>
        </p:txBody>
      </p:sp>
      <p:sp>
        <p:nvSpPr>
          <p:cNvPr id="9" name="Text 7"/>
          <p:cNvSpPr/>
          <p:nvPr/>
        </p:nvSpPr>
        <p:spPr>
          <a:xfrm>
            <a:off x="777240" y="2651760"/>
            <a:ext cx="3291840" cy="438912"/>
          </a:xfrm>
          <a:prstGeom prst="rect">
            <a:avLst/>
          </a:prstGeom>
          <a:noFill/>
          <a:ln/>
        </p:spPr>
        <p:txBody>
          <a:bodyPr wrap="square" lIns="0" tIns="0" rIns="0" bIns="0" rtlCol="0" anchor="t"/>
          <a:lstStyle/>
          <a:p>
            <a:pPr marL="0" indent="0" algn="l">
              <a:buNone/>
            </a:pPr>
            <a:r>
              <a:rPr lang="en-US" sz="1100" dirty="0">
                <a:solidFill>
                  <a:srgbClr val="F4F4F4"/>
                </a:solidFill>
                <a:latin typeface="Montserrat" pitchFamily="34" charset="0"/>
                <a:ea typeface="Montserrat" pitchFamily="34" charset="-122"/>
                <a:cs typeface="Montserrat" pitchFamily="34" charset="-120"/>
              </a:rPr>
              <a:t>✓  Legal advice from attorney to client</a:t>
            </a:r>
            <a:endParaRPr lang="en-US" sz="1100" dirty="0"/>
          </a:p>
        </p:txBody>
      </p:sp>
      <p:sp>
        <p:nvSpPr>
          <p:cNvPr id="10" name="Text 8"/>
          <p:cNvSpPr/>
          <p:nvPr/>
        </p:nvSpPr>
        <p:spPr>
          <a:xfrm>
            <a:off x="777240" y="3127248"/>
            <a:ext cx="3291840" cy="438912"/>
          </a:xfrm>
          <a:prstGeom prst="rect">
            <a:avLst/>
          </a:prstGeom>
          <a:noFill/>
          <a:ln/>
        </p:spPr>
        <p:txBody>
          <a:bodyPr wrap="square" lIns="0" tIns="0" rIns="0" bIns="0" rtlCol="0" anchor="t"/>
          <a:lstStyle/>
          <a:p>
            <a:pPr marL="0" indent="0" algn="l">
              <a:buNone/>
            </a:pPr>
            <a:r>
              <a:rPr lang="en-US" sz="1100" dirty="0">
                <a:solidFill>
                  <a:srgbClr val="F4F4F4"/>
                </a:solidFill>
                <a:latin typeface="Montserrat" pitchFamily="34" charset="0"/>
                <a:ea typeface="Montserrat" pitchFamily="34" charset="-122"/>
                <a:cs typeface="Montserrat" pitchFamily="34" charset="-120"/>
              </a:rPr>
              <a:t>✓  Client's confidential communications</a:t>
            </a:r>
            <a:endParaRPr lang="en-US" sz="1100" dirty="0"/>
          </a:p>
          <a:p>
            <a:pPr marL="0" indent="0" algn="l">
              <a:buNone/>
            </a:pPr>
            <a:r>
              <a:rPr lang="en-US" sz="1100" dirty="0">
                <a:solidFill>
                  <a:srgbClr val="F4F4F4"/>
                </a:solidFill>
                <a:latin typeface="Montserrat" pitchFamily="34" charset="0"/>
                <a:ea typeface="Montserrat" pitchFamily="34" charset="-122"/>
                <a:cs typeface="Montserrat" pitchFamily="34" charset="-120"/>
              </a:rPr>
              <a:t>to their attorney seeking advice</a:t>
            </a:r>
            <a:endParaRPr lang="en-US" sz="1100" dirty="0"/>
          </a:p>
        </p:txBody>
      </p:sp>
      <p:sp>
        <p:nvSpPr>
          <p:cNvPr id="11" name="Text 9"/>
          <p:cNvSpPr/>
          <p:nvPr/>
        </p:nvSpPr>
        <p:spPr>
          <a:xfrm>
            <a:off x="777240" y="3602736"/>
            <a:ext cx="3291840" cy="438912"/>
          </a:xfrm>
          <a:prstGeom prst="rect">
            <a:avLst/>
          </a:prstGeom>
          <a:noFill/>
          <a:ln/>
        </p:spPr>
        <p:txBody>
          <a:bodyPr wrap="square" lIns="0" tIns="0" rIns="0" bIns="0" rtlCol="0" anchor="t"/>
          <a:lstStyle/>
          <a:p>
            <a:pPr marL="0" indent="0" algn="l">
              <a:buNone/>
            </a:pPr>
            <a:r>
              <a:rPr lang="en-US" sz="1100" dirty="0">
                <a:solidFill>
                  <a:srgbClr val="F4F4F4"/>
                </a:solidFill>
                <a:latin typeface="Montserrat" pitchFamily="34" charset="0"/>
                <a:ea typeface="Montserrat" pitchFamily="34" charset="-122"/>
                <a:cs typeface="Montserrat" pitchFamily="34" charset="-120"/>
              </a:rPr>
              <a:t>✓  Attorney work product prepared</a:t>
            </a:r>
            <a:endParaRPr lang="en-US" sz="1100" dirty="0"/>
          </a:p>
          <a:p>
            <a:pPr marL="0" indent="0" algn="l">
              <a:buNone/>
            </a:pPr>
            <a:r>
              <a:rPr lang="en-US" sz="1100" dirty="0">
                <a:solidFill>
                  <a:srgbClr val="F4F4F4"/>
                </a:solidFill>
                <a:latin typeface="Montserrat" pitchFamily="34" charset="0"/>
                <a:ea typeface="Montserrat" pitchFamily="34" charset="-122"/>
                <a:cs typeface="Montserrat" pitchFamily="34" charset="-120"/>
              </a:rPr>
              <a:t>in anticipation of litigation</a:t>
            </a:r>
            <a:endParaRPr lang="en-US" sz="1100" dirty="0"/>
          </a:p>
        </p:txBody>
      </p:sp>
      <p:sp>
        <p:nvSpPr>
          <p:cNvPr id="12" name="Text 10"/>
          <p:cNvSpPr/>
          <p:nvPr/>
        </p:nvSpPr>
        <p:spPr>
          <a:xfrm>
            <a:off x="777240" y="4078224"/>
            <a:ext cx="3291840" cy="438912"/>
          </a:xfrm>
          <a:prstGeom prst="rect">
            <a:avLst/>
          </a:prstGeom>
          <a:noFill/>
          <a:ln/>
        </p:spPr>
        <p:txBody>
          <a:bodyPr wrap="square" lIns="0" tIns="0" rIns="0" bIns="0" rtlCol="0" anchor="t"/>
          <a:lstStyle/>
          <a:p>
            <a:pPr marL="0" indent="0" algn="l">
              <a:buNone/>
            </a:pPr>
            <a:r>
              <a:rPr lang="en-US" sz="1100" dirty="0">
                <a:solidFill>
                  <a:srgbClr val="F4F4F4"/>
                </a:solidFill>
                <a:latin typeface="Montserrat" pitchFamily="34" charset="0"/>
                <a:ea typeface="Montserrat" pitchFamily="34" charset="-122"/>
                <a:cs typeface="Montserrat" pitchFamily="34" charset="-120"/>
              </a:rPr>
              <a:t>✓  Internal legal memoranda</a:t>
            </a:r>
            <a:endParaRPr lang="en-US" sz="1100" dirty="0"/>
          </a:p>
        </p:txBody>
      </p:sp>
      <p:sp>
        <p:nvSpPr>
          <p:cNvPr id="13" name="Shape 11"/>
          <p:cNvSpPr/>
          <p:nvPr/>
        </p:nvSpPr>
        <p:spPr>
          <a:xfrm>
            <a:off x="4754880" y="2148840"/>
            <a:ext cx="3840480" cy="2560320"/>
          </a:xfrm>
          <a:prstGeom prst="rect">
            <a:avLst/>
          </a:prstGeom>
          <a:solidFill>
            <a:srgbClr val="001A40"/>
          </a:solidFill>
          <a:ln/>
          <a:effectLst>
            <a:outerShdw blurRad="101600" dist="38100" dir="8100000" algn="bl" rotWithShape="0">
              <a:srgbClr val="000000">
                <a:alpha val="18000"/>
              </a:srgbClr>
            </a:outerShdw>
          </a:effectLst>
        </p:spPr>
        <p:txBody>
          <a:bodyPr/>
          <a:lstStyle/>
          <a:p>
            <a:endParaRPr lang="en-US"/>
          </a:p>
        </p:txBody>
      </p:sp>
      <p:sp>
        <p:nvSpPr>
          <p:cNvPr id="14" name="Text 12"/>
          <p:cNvSpPr/>
          <p:nvPr/>
        </p:nvSpPr>
        <p:spPr>
          <a:xfrm>
            <a:off x="4983480" y="2240280"/>
            <a:ext cx="3383280" cy="320040"/>
          </a:xfrm>
          <a:prstGeom prst="rect">
            <a:avLst/>
          </a:prstGeom>
          <a:noFill/>
          <a:ln/>
        </p:spPr>
        <p:txBody>
          <a:bodyPr wrap="square" lIns="0" tIns="0" rIns="0" bIns="0" rtlCol="0" anchor="ctr"/>
          <a:lstStyle/>
          <a:p>
            <a:pPr marL="0" indent="0" algn="l">
              <a:buNone/>
            </a:pPr>
            <a:r>
              <a:rPr lang="en-US" sz="1400" b="1" dirty="0">
                <a:solidFill>
                  <a:srgbClr val="F4A261"/>
                </a:solidFill>
                <a:latin typeface="Raleway" pitchFamily="34" charset="0"/>
                <a:ea typeface="Raleway" pitchFamily="34" charset="-122"/>
                <a:cs typeface="Raleway" pitchFamily="34" charset="-120"/>
              </a:rPr>
              <a:t>Not Protected</a:t>
            </a:r>
            <a:endParaRPr lang="en-US" sz="1400" dirty="0"/>
          </a:p>
        </p:txBody>
      </p:sp>
      <p:sp>
        <p:nvSpPr>
          <p:cNvPr id="15" name="Text 13"/>
          <p:cNvSpPr/>
          <p:nvPr/>
        </p:nvSpPr>
        <p:spPr>
          <a:xfrm>
            <a:off x="4983480" y="2651760"/>
            <a:ext cx="3383280" cy="438912"/>
          </a:xfrm>
          <a:prstGeom prst="rect">
            <a:avLst/>
          </a:prstGeom>
          <a:noFill/>
          <a:ln/>
        </p:spPr>
        <p:txBody>
          <a:bodyPr wrap="square" lIns="0" tIns="0" rIns="0" bIns="0" rtlCol="0" anchor="t"/>
          <a:lstStyle/>
          <a:p>
            <a:pPr marL="0" indent="0" algn="l">
              <a:buNone/>
            </a:pPr>
            <a:r>
              <a:rPr lang="en-US" sz="1100" dirty="0">
                <a:solidFill>
                  <a:srgbClr val="F4F4F4"/>
                </a:solidFill>
                <a:latin typeface="Montserrat" pitchFamily="34" charset="0"/>
                <a:ea typeface="Montserrat" pitchFamily="34" charset="-122"/>
                <a:cs typeface="Montserrat" pitchFamily="34" charset="-120"/>
              </a:rPr>
              <a:t>✗  Business communications that happen</a:t>
            </a:r>
            <a:endParaRPr lang="en-US" sz="1100" dirty="0"/>
          </a:p>
          <a:p>
            <a:pPr marL="0" indent="0" algn="l">
              <a:buNone/>
            </a:pPr>
            <a:r>
              <a:rPr lang="en-US" sz="1100" dirty="0">
                <a:solidFill>
                  <a:srgbClr val="F4F4F4"/>
                </a:solidFill>
                <a:latin typeface="Montserrat" pitchFamily="34" charset="0"/>
                <a:ea typeface="Montserrat" pitchFamily="34" charset="-122"/>
                <a:cs typeface="Montserrat" pitchFamily="34" charset="-120"/>
              </a:rPr>
              <a:t>to involve a lawyer</a:t>
            </a:r>
            <a:endParaRPr lang="en-US" sz="1100" dirty="0"/>
          </a:p>
        </p:txBody>
      </p:sp>
      <p:sp>
        <p:nvSpPr>
          <p:cNvPr id="16" name="Text 14"/>
          <p:cNvSpPr/>
          <p:nvPr/>
        </p:nvSpPr>
        <p:spPr>
          <a:xfrm>
            <a:off x="4983480" y="3127248"/>
            <a:ext cx="3383280" cy="438912"/>
          </a:xfrm>
          <a:prstGeom prst="rect">
            <a:avLst/>
          </a:prstGeom>
          <a:noFill/>
          <a:ln/>
        </p:spPr>
        <p:txBody>
          <a:bodyPr wrap="square" lIns="0" tIns="0" rIns="0" bIns="0" rtlCol="0" anchor="t"/>
          <a:lstStyle/>
          <a:p>
            <a:pPr marL="0" indent="0" algn="l">
              <a:buNone/>
            </a:pPr>
            <a:r>
              <a:rPr lang="en-US" sz="1100" dirty="0">
                <a:solidFill>
                  <a:srgbClr val="F4F4F4"/>
                </a:solidFill>
                <a:latin typeface="Montserrat" pitchFamily="34" charset="0"/>
                <a:ea typeface="Montserrat" pitchFamily="34" charset="-122"/>
                <a:cs typeface="Montserrat" pitchFamily="34" charset="-120"/>
              </a:rPr>
              <a:t>✗  Facts known to the client</a:t>
            </a:r>
            <a:endParaRPr lang="en-US" sz="1100" dirty="0"/>
          </a:p>
          <a:p>
            <a:pPr marL="0" indent="0" algn="l">
              <a:buNone/>
            </a:pPr>
            <a:r>
              <a:rPr lang="en-US" sz="1100" dirty="0">
                <a:solidFill>
                  <a:srgbClr val="F4F4F4"/>
                </a:solidFill>
                <a:latin typeface="Montserrat" pitchFamily="34" charset="0"/>
                <a:ea typeface="Montserrat" pitchFamily="34" charset="-122"/>
                <a:cs typeface="Montserrat" pitchFamily="34" charset="-120"/>
              </a:rPr>
              <a:t>(facts are never privileged)</a:t>
            </a:r>
            <a:endParaRPr lang="en-US" sz="1100" dirty="0"/>
          </a:p>
        </p:txBody>
      </p:sp>
      <p:sp>
        <p:nvSpPr>
          <p:cNvPr id="17" name="Text 15"/>
          <p:cNvSpPr/>
          <p:nvPr/>
        </p:nvSpPr>
        <p:spPr>
          <a:xfrm>
            <a:off x="4983480" y="3602736"/>
            <a:ext cx="3383280" cy="438912"/>
          </a:xfrm>
          <a:prstGeom prst="rect">
            <a:avLst/>
          </a:prstGeom>
          <a:noFill/>
          <a:ln/>
        </p:spPr>
        <p:txBody>
          <a:bodyPr wrap="square" lIns="0" tIns="0" rIns="0" bIns="0" rtlCol="0" anchor="t"/>
          <a:lstStyle/>
          <a:p>
            <a:pPr marL="0" indent="0" algn="l">
              <a:buNone/>
            </a:pPr>
            <a:r>
              <a:rPr lang="en-US" sz="1100" dirty="0">
                <a:solidFill>
                  <a:srgbClr val="F4F4F4"/>
                </a:solidFill>
                <a:latin typeface="Montserrat" pitchFamily="34" charset="0"/>
                <a:ea typeface="Montserrat" pitchFamily="34" charset="-122"/>
                <a:cs typeface="Montserrat" pitchFamily="34" charset="-120"/>
              </a:rPr>
              <a:t>✗  Communications shared with</a:t>
            </a:r>
            <a:endParaRPr lang="en-US" sz="1100" dirty="0"/>
          </a:p>
          <a:p>
            <a:pPr marL="0" indent="0" algn="l">
              <a:buNone/>
            </a:pPr>
            <a:r>
              <a:rPr lang="en-US" sz="1100" dirty="0">
                <a:solidFill>
                  <a:srgbClr val="F4F4F4"/>
                </a:solidFill>
                <a:latin typeface="Montserrat" pitchFamily="34" charset="0"/>
                <a:ea typeface="Montserrat" pitchFamily="34" charset="-122"/>
                <a:cs typeface="Montserrat" pitchFamily="34" charset="-120"/>
              </a:rPr>
              <a:t>unauthorised third parties</a:t>
            </a:r>
            <a:endParaRPr lang="en-US" sz="1100" dirty="0"/>
          </a:p>
        </p:txBody>
      </p:sp>
      <p:sp>
        <p:nvSpPr>
          <p:cNvPr id="18" name="Text 16"/>
          <p:cNvSpPr/>
          <p:nvPr/>
        </p:nvSpPr>
        <p:spPr>
          <a:xfrm>
            <a:off x="4983480" y="4078224"/>
            <a:ext cx="3383280" cy="438912"/>
          </a:xfrm>
          <a:prstGeom prst="rect">
            <a:avLst/>
          </a:prstGeom>
          <a:noFill/>
          <a:ln/>
        </p:spPr>
        <p:txBody>
          <a:bodyPr wrap="square" lIns="0" tIns="0" rIns="0" bIns="0" rtlCol="0" anchor="t"/>
          <a:lstStyle/>
          <a:p>
            <a:pPr marL="0" indent="0" algn="l">
              <a:buNone/>
            </a:pPr>
            <a:r>
              <a:rPr lang="en-US" sz="1100" dirty="0">
                <a:solidFill>
                  <a:srgbClr val="F4F4F4"/>
                </a:solidFill>
                <a:latin typeface="Montserrat" pitchFamily="34" charset="0"/>
                <a:ea typeface="Montserrat" pitchFamily="34" charset="-122"/>
                <a:cs typeface="Montserrat" pitchFamily="34" charset="-120"/>
              </a:rPr>
              <a:t>✗  Documents created for business</a:t>
            </a:r>
            <a:endParaRPr lang="en-US" sz="1100" dirty="0"/>
          </a:p>
          <a:p>
            <a:pPr marL="0" indent="0" algn="l">
              <a:buNone/>
            </a:pPr>
            <a:r>
              <a:rPr lang="en-US" sz="1100" dirty="0">
                <a:solidFill>
                  <a:srgbClr val="F4F4F4"/>
                </a:solidFill>
                <a:latin typeface="Montserrat" pitchFamily="34" charset="0"/>
                <a:ea typeface="Montserrat" pitchFamily="34" charset="-122"/>
                <a:cs typeface="Montserrat" pitchFamily="34" charset="-120"/>
              </a:rPr>
              <a:t>purposes, not legal advice</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4F4F4"/>
        </a:solidFill>
        <a:effectLst/>
      </p:bgPr>
    </p:bg>
    <p:spTree>
      <p:nvGrpSpPr>
        <p:cNvPr id="1" name=""/>
        <p:cNvGrpSpPr/>
        <p:nvPr/>
      </p:nvGrpSpPr>
      <p:grpSpPr>
        <a:xfrm>
          <a:off x="0" y="0"/>
          <a:ext cx="0" cy="0"/>
          <a:chOff x="0" y="0"/>
          <a:chExt cx="0" cy="0"/>
        </a:xfrm>
      </p:grpSpPr>
      <p:sp>
        <p:nvSpPr>
          <p:cNvPr id="2" name="Text 0"/>
          <p:cNvSpPr/>
          <p:nvPr/>
        </p:nvSpPr>
        <p:spPr>
          <a:xfrm>
            <a:off x="548640" y="274320"/>
            <a:ext cx="4572000" cy="457200"/>
          </a:xfrm>
          <a:prstGeom prst="rect">
            <a:avLst/>
          </a:prstGeom>
          <a:noFill/>
          <a:ln/>
        </p:spPr>
        <p:txBody>
          <a:bodyPr wrap="square" lIns="0" tIns="0" rIns="0" bIns="0" rtlCol="0" anchor="ctr"/>
          <a:lstStyle/>
          <a:p>
            <a:pPr marL="0" indent="0" algn="l">
              <a:buNone/>
            </a:pPr>
            <a:r>
              <a:rPr lang="en-US" sz="2800" b="1" dirty="0">
                <a:solidFill>
                  <a:srgbClr val="001434"/>
                </a:solidFill>
                <a:latin typeface="Raleway" pitchFamily="34" charset="0"/>
                <a:ea typeface="Raleway" pitchFamily="34" charset="-122"/>
                <a:cs typeface="Raleway" pitchFamily="34" charset="-120"/>
              </a:rPr>
              <a:t>Before &amp; After</a:t>
            </a:r>
            <a:endParaRPr lang="en-US" sz="2800" dirty="0"/>
          </a:p>
        </p:txBody>
      </p:sp>
      <p:sp>
        <p:nvSpPr>
          <p:cNvPr id="3" name="Text 1"/>
          <p:cNvSpPr/>
          <p:nvPr/>
        </p:nvSpPr>
        <p:spPr>
          <a:xfrm>
            <a:off x="548640" y="777240"/>
            <a:ext cx="7315200" cy="320040"/>
          </a:xfrm>
          <a:prstGeom prst="rect">
            <a:avLst/>
          </a:prstGeom>
          <a:noFill/>
          <a:ln/>
        </p:spPr>
        <p:txBody>
          <a:bodyPr wrap="square" lIns="0" tIns="0" rIns="0" bIns="0" rtlCol="0" anchor="ctr"/>
          <a:lstStyle/>
          <a:p>
            <a:pPr marL="0" indent="0" algn="l">
              <a:buNone/>
            </a:pPr>
            <a:r>
              <a:rPr lang="en-US" sz="1300" i="1" dirty="0">
                <a:solidFill>
                  <a:srgbClr val="666666"/>
                </a:solidFill>
                <a:latin typeface="Montserrat" pitchFamily="34" charset="0"/>
                <a:ea typeface="Montserrat" pitchFamily="34" charset="-122"/>
                <a:cs typeface="Montserrat" pitchFamily="34" charset="-120"/>
              </a:rPr>
              <a:t>Responding to a discovery request.</a:t>
            </a:r>
            <a:endParaRPr lang="en-US" sz="1300" dirty="0"/>
          </a:p>
        </p:txBody>
      </p:sp>
      <p:sp>
        <p:nvSpPr>
          <p:cNvPr id="4" name="Shape 2"/>
          <p:cNvSpPr/>
          <p:nvPr/>
        </p:nvSpPr>
        <p:spPr>
          <a:xfrm>
            <a:off x="365760" y="1371600"/>
            <a:ext cx="4023360" cy="3200400"/>
          </a:xfrm>
          <a:prstGeom prst="rect">
            <a:avLst/>
          </a:prstGeom>
          <a:solidFill>
            <a:srgbClr val="FFFFFF"/>
          </a:solidFill>
          <a:ln/>
          <a:effectLst>
            <a:outerShdw blurRad="101600" dist="38100" dir="8100000" algn="bl" rotWithShape="0">
              <a:srgbClr val="000000">
                <a:alpha val="18000"/>
              </a:srgbClr>
            </a:outerShdw>
          </a:effectLst>
        </p:spPr>
        <p:txBody>
          <a:bodyPr/>
          <a:lstStyle/>
          <a:p>
            <a:endParaRPr lang="en-US"/>
          </a:p>
        </p:txBody>
      </p:sp>
      <p:sp>
        <p:nvSpPr>
          <p:cNvPr id="5" name="Shape 3"/>
          <p:cNvSpPr/>
          <p:nvPr/>
        </p:nvSpPr>
        <p:spPr>
          <a:xfrm>
            <a:off x="365760" y="1371600"/>
            <a:ext cx="4023360" cy="457200"/>
          </a:xfrm>
          <a:prstGeom prst="rect">
            <a:avLst/>
          </a:prstGeom>
          <a:solidFill>
            <a:srgbClr val="CC3333"/>
          </a:solidFill>
          <a:ln/>
        </p:spPr>
        <p:txBody>
          <a:bodyPr/>
          <a:lstStyle/>
          <a:p>
            <a:endParaRPr lang="en-US"/>
          </a:p>
        </p:txBody>
      </p:sp>
      <p:pic>
        <p:nvPicPr>
          <p:cNvPr id="6" name="Image 0" descr="preencoded.png"/>
          <p:cNvPicPr>
            <a:picLocks noChangeAspect="1"/>
          </p:cNvPicPr>
          <p:nvPr/>
        </p:nvPicPr>
        <p:blipFill>
          <a:blip r:embed="rId3"/>
          <a:stretch>
            <a:fillRect/>
          </a:stretch>
        </p:blipFill>
        <p:spPr>
          <a:xfrm>
            <a:off x="548640" y="1417320"/>
            <a:ext cx="320040" cy="320040"/>
          </a:xfrm>
          <a:prstGeom prst="rect">
            <a:avLst/>
          </a:prstGeom>
        </p:spPr>
      </p:pic>
      <p:sp>
        <p:nvSpPr>
          <p:cNvPr id="7" name="Text 4"/>
          <p:cNvSpPr/>
          <p:nvPr/>
        </p:nvSpPr>
        <p:spPr>
          <a:xfrm>
            <a:off x="960120" y="1371600"/>
            <a:ext cx="2743200" cy="457200"/>
          </a:xfrm>
          <a:prstGeom prst="rect">
            <a:avLst/>
          </a:prstGeom>
          <a:noFill/>
          <a:ln/>
        </p:spPr>
        <p:txBody>
          <a:bodyPr wrap="square" lIns="0" tIns="0" rIns="0" bIns="0" rtlCol="0" anchor="ctr"/>
          <a:lstStyle/>
          <a:p>
            <a:pPr marL="0" indent="0" algn="l">
              <a:buNone/>
            </a:pPr>
            <a:r>
              <a:rPr lang="en-US" sz="1400" b="1" dirty="0">
                <a:solidFill>
                  <a:srgbClr val="FFFFFF"/>
                </a:solidFill>
                <a:latin typeface="Raleway" pitchFamily="34" charset="0"/>
                <a:ea typeface="Raleway" pitchFamily="34" charset="-122"/>
                <a:cs typeface="Raleway" pitchFamily="34" charset="-120"/>
              </a:rPr>
              <a:t>BEFORE</a:t>
            </a:r>
            <a:endParaRPr lang="en-US" sz="1400" dirty="0"/>
          </a:p>
        </p:txBody>
      </p:sp>
      <p:sp>
        <p:nvSpPr>
          <p:cNvPr id="8" name="Text 5"/>
          <p:cNvSpPr/>
          <p:nvPr/>
        </p:nvSpPr>
        <p:spPr>
          <a:xfrm>
            <a:off x="640080" y="2011680"/>
            <a:ext cx="3474720" cy="2286000"/>
          </a:xfrm>
          <a:prstGeom prst="rect">
            <a:avLst/>
          </a:prstGeom>
          <a:noFill/>
          <a:ln/>
        </p:spPr>
        <p:txBody>
          <a:bodyPr wrap="square" lIns="0" tIns="0" rIns="0" bIns="0" rtlCol="0" anchor="t"/>
          <a:lstStyle/>
          <a:p>
            <a:pPr marL="0" indent="0" algn="l">
              <a:buNone/>
            </a:pPr>
            <a:r>
              <a:rPr lang="en-US" sz="1200" dirty="0">
                <a:solidFill>
                  <a:srgbClr val="444444"/>
                </a:solidFill>
                <a:latin typeface="Montserrat" pitchFamily="34" charset="0"/>
                <a:ea typeface="Montserrat" pitchFamily="34" charset="-122"/>
                <a:cs typeface="Montserrat" pitchFamily="34" charset="-120"/>
              </a:rPr>
              <a:t>"Dear Sir,</a:t>
            </a:r>
            <a:endParaRPr lang="en-US" sz="1200" dirty="0"/>
          </a:p>
          <a:p>
            <a:pPr marL="0" indent="0" algn="l">
              <a:buNone/>
            </a:pPr>
            <a:endParaRPr lang="en-US" sz="1200" dirty="0"/>
          </a:p>
          <a:p>
            <a:pPr marL="0" indent="0" algn="l">
              <a:buNone/>
            </a:pPr>
            <a:r>
              <a:rPr lang="en-US" sz="1200" dirty="0">
                <a:solidFill>
                  <a:srgbClr val="444444"/>
                </a:solidFill>
                <a:latin typeface="Montserrat" pitchFamily="34" charset="0"/>
                <a:ea typeface="Montserrat" pitchFamily="34" charset="-122"/>
                <a:cs typeface="Montserrat" pitchFamily="34" charset="-120"/>
              </a:rPr>
              <a:t>We got your discovery requests. We will try to send the documents you asked for but some of them are privileged so we can't give them to you. We need more time. Please let us know.</a:t>
            </a:r>
            <a:endParaRPr lang="en-US" sz="1200" dirty="0"/>
          </a:p>
          <a:p>
            <a:pPr marL="0" indent="0" algn="l">
              <a:buNone/>
            </a:pPr>
            <a:endParaRPr lang="en-US" sz="1200" dirty="0"/>
          </a:p>
          <a:p>
            <a:pPr marL="0" indent="0" algn="l">
              <a:buNone/>
            </a:pPr>
            <a:r>
              <a:rPr lang="en-US" sz="1200" dirty="0">
                <a:solidFill>
                  <a:srgbClr val="444444"/>
                </a:solidFill>
                <a:latin typeface="Montserrat" pitchFamily="34" charset="0"/>
                <a:ea typeface="Montserrat" pitchFamily="34" charset="-122"/>
                <a:cs typeface="Montserrat" pitchFamily="34" charset="-120"/>
              </a:rPr>
              <a:t>Thanks"</a:t>
            </a:r>
            <a:endParaRPr lang="en-US" sz="1200" dirty="0"/>
          </a:p>
        </p:txBody>
      </p:sp>
      <p:sp>
        <p:nvSpPr>
          <p:cNvPr id="9" name="Shape 6"/>
          <p:cNvSpPr/>
          <p:nvPr/>
        </p:nvSpPr>
        <p:spPr>
          <a:xfrm>
            <a:off x="4754880" y="1371600"/>
            <a:ext cx="4023360" cy="3200400"/>
          </a:xfrm>
          <a:prstGeom prst="rect">
            <a:avLst/>
          </a:prstGeom>
          <a:solidFill>
            <a:srgbClr val="FFFFFF"/>
          </a:solidFill>
          <a:ln/>
          <a:effectLst>
            <a:outerShdw blurRad="101600" dist="38100" dir="8100000" algn="bl" rotWithShape="0">
              <a:srgbClr val="000000">
                <a:alpha val="18000"/>
              </a:srgbClr>
            </a:outerShdw>
          </a:effectLst>
        </p:spPr>
        <p:txBody>
          <a:bodyPr/>
          <a:lstStyle/>
          <a:p>
            <a:endParaRPr lang="en-US"/>
          </a:p>
        </p:txBody>
      </p:sp>
      <p:sp>
        <p:nvSpPr>
          <p:cNvPr id="10" name="Shape 7"/>
          <p:cNvSpPr/>
          <p:nvPr/>
        </p:nvSpPr>
        <p:spPr>
          <a:xfrm>
            <a:off x="4754880" y="1371600"/>
            <a:ext cx="4023360" cy="457200"/>
          </a:xfrm>
          <a:prstGeom prst="rect">
            <a:avLst/>
          </a:prstGeom>
          <a:solidFill>
            <a:srgbClr val="008B8B"/>
          </a:solidFill>
          <a:ln/>
        </p:spPr>
        <p:txBody>
          <a:bodyPr/>
          <a:lstStyle/>
          <a:p>
            <a:endParaRPr lang="en-US"/>
          </a:p>
        </p:txBody>
      </p:sp>
      <p:pic>
        <p:nvPicPr>
          <p:cNvPr id="11" name="Image 1" descr="preencoded.png"/>
          <p:cNvPicPr>
            <a:picLocks noChangeAspect="1"/>
          </p:cNvPicPr>
          <p:nvPr/>
        </p:nvPicPr>
        <p:blipFill>
          <a:blip r:embed="rId4"/>
          <a:stretch>
            <a:fillRect/>
          </a:stretch>
        </p:blipFill>
        <p:spPr>
          <a:xfrm>
            <a:off x="4937760" y="1417320"/>
            <a:ext cx="320040" cy="320040"/>
          </a:xfrm>
          <a:prstGeom prst="rect">
            <a:avLst/>
          </a:prstGeom>
        </p:spPr>
      </p:pic>
      <p:sp>
        <p:nvSpPr>
          <p:cNvPr id="12" name="Text 8"/>
          <p:cNvSpPr/>
          <p:nvPr/>
        </p:nvSpPr>
        <p:spPr>
          <a:xfrm>
            <a:off x="5349240" y="1371600"/>
            <a:ext cx="2743200" cy="457200"/>
          </a:xfrm>
          <a:prstGeom prst="rect">
            <a:avLst/>
          </a:prstGeom>
          <a:noFill/>
          <a:ln/>
        </p:spPr>
        <p:txBody>
          <a:bodyPr wrap="square" lIns="0" tIns="0" rIns="0" bIns="0" rtlCol="0" anchor="ctr"/>
          <a:lstStyle/>
          <a:p>
            <a:pPr marL="0" indent="0" algn="l">
              <a:buNone/>
            </a:pPr>
            <a:r>
              <a:rPr lang="en-US" sz="1400" b="1" dirty="0">
                <a:solidFill>
                  <a:srgbClr val="FFFFFF"/>
                </a:solidFill>
                <a:latin typeface="Raleway" pitchFamily="34" charset="0"/>
                <a:ea typeface="Raleway" pitchFamily="34" charset="-122"/>
                <a:cs typeface="Raleway" pitchFamily="34" charset="-120"/>
              </a:rPr>
              <a:t>AFTER</a:t>
            </a:r>
            <a:endParaRPr lang="en-US" sz="1400" dirty="0"/>
          </a:p>
        </p:txBody>
      </p:sp>
      <p:sp>
        <p:nvSpPr>
          <p:cNvPr id="13" name="Text 9"/>
          <p:cNvSpPr/>
          <p:nvPr/>
        </p:nvSpPr>
        <p:spPr>
          <a:xfrm>
            <a:off x="5029200" y="2011680"/>
            <a:ext cx="3474720" cy="2286000"/>
          </a:xfrm>
          <a:prstGeom prst="rect">
            <a:avLst/>
          </a:prstGeom>
          <a:noFill/>
          <a:ln/>
        </p:spPr>
        <p:txBody>
          <a:bodyPr wrap="square" lIns="0" tIns="0" rIns="0" bIns="0" rtlCol="0" anchor="t"/>
          <a:lstStyle/>
          <a:p>
            <a:pPr marL="0" indent="0" algn="l">
              <a:buNone/>
            </a:pPr>
            <a:r>
              <a:rPr lang="en-US" sz="1200" dirty="0">
                <a:solidFill>
                  <a:srgbClr val="444444"/>
                </a:solidFill>
                <a:latin typeface="Montserrat" pitchFamily="34" charset="0"/>
                <a:ea typeface="Montserrat" pitchFamily="34" charset="-122"/>
                <a:cs typeface="Montserrat" pitchFamily="34" charset="-120"/>
              </a:rPr>
              <a:t>"Dear Ms. Chen,</a:t>
            </a:r>
            <a:endParaRPr lang="en-US" sz="1200" dirty="0"/>
          </a:p>
          <a:p>
            <a:pPr marL="0" indent="0" algn="l">
              <a:buNone/>
            </a:pPr>
            <a:endParaRPr lang="en-US" sz="1200" dirty="0"/>
          </a:p>
          <a:p>
            <a:pPr marL="0" indent="0" algn="l">
              <a:buNone/>
            </a:pPr>
            <a:r>
              <a:rPr lang="en-US" sz="1200" dirty="0">
                <a:solidFill>
                  <a:srgbClr val="444444"/>
                </a:solidFill>
                <a:latin typeface="Montserrat" pitchFamily="34" charset="0"/>
                <a:ea typeface="Montserrat" pitchFamily="34" charset="-122"/>
                <a:cs typeface="Montserrat" pitchFamily="34" charset="-120"/>
              </a:rPr>
              <a:t>We acknowledge receipt of your First Set of Requests for Production, dated June 5, 2026.</a:t>
            </a:r>
            <a:endParaRPr lang="en-US" sz="1200" dirty="0"/>
          </a:p>
          <a:p>
            <a:pPr marL="0" indent="0" algn="l">
              <a:buNone/>
            </a:pPr>
            <a:endParaRPr lang="en-US" sz="1200" dirty="0"/>
          </a:p>
          <a:p>
            <a:pPr marL="0" indent="0" algn="l">
              <a:buNone/>
            </a:pPr>
            <a:r>
              <a:rPr lang="en-US" sz="1200" dirty="0">
                <a:solidFill>
                  <a:srgbClr val="444444"/>
                </a:solidFill>
                <a:latin typeface="Montserrat" pitchFamily="34" charset="0"/>
                <a:ea typeface="Montserrat" pitchFamily="34" charset="-122"/>
                <a:cs typeface="Montserrat" pitchFamily="34" charset="-120"/>
              </a:rPr>
              <a:t>We will produce all responsive, non-privileged documents by the July 7 deadline. A privilege log will be provided for any withheld materials.</a:t>
            </a:r>
            <a:endParaRPr lang="en-US" sz="1200" dirty="0"/>
          </a:p>
          <a:p>
            <a:pPr marL="0" indent="0" algn="l">
              <a:buNone/>
            </a:pPr>
            <a:endParaRPr lang="en-US" sz="1200" dirty="0"/>
          </a:p>
          <a:p>
            <a:pPr marL="0" indent="0" algn="l">
              <a:buNone/>
            </a:pPr>
            <a:r>
              <a:rPr lang="en-US" sz="1200" dirty="0">
                <a:solidFill>
                  <a:srgbClr val="444444"/>
                </a:solidFill>
                <a:latin typeface="Montserrat" pitchFamily="34" charset="0"/>
                <a:ea typeface="Montserrat" pitchFamily="34" charset="-122"/>
                <a:cs typeface="Montserrat" pitchFamily="34" charset="-120"/>
              </a:rPr>
              <a:t>Regards,"</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008B8B"/>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548640" y="320040"/>
            <a:ext cx="365760" cy="365760"/>
          </a:xfrm>
          <a:prstGeom prst="rect">
            <a:avLst/>
          </a:prstGeom>
        </p:spPr>
      </p:pic>
      <p:sp>
        <p:nvSpPr>
          <p:cNvPr id="4" name="Text 1"/>
          <p:cNvSpPr/>
          <p:nvPr/>
        </p:nvSpPr>
        <p:spPr>
          <a:xfrm>
            <a:off x="1051560" y="274320"/>
            <a:ext cx="4572000" cy="457200"/>
          </a:xfrm>
          <a:prstGeom prst="rect">
            <a:avLst/>
          </a:prstGeom>
          <a:noFill/>
          <a:ln/>
        </p:spPr>
        <p:txBody>
          <a:bodyPr wrap="square" lIns="0" tIns="0" rIns="0" bIns="0" rtlCol="0" anchor="ctr"/>
          <a:lstStyle/>
          <a:p>
            <a:pPr marL="0" indent="0" algn="l">
              <a:buNone/>
            </a:pPr>
            <a:r>
              <a:rPr lang="en-US" sz="2800" b="1" dirty="0">
                <a:solidFill>
                  <a:srgbClr val="001434"/>
                </a:solidFill>
                <a:latin typeface="Raleway" pitchFamily="34" charset="0"/>
                <a:ea typeface="Raleway" pitchFamily="34" charset="-122"/>
                <a:cs typeface="Raleway" pitchFamily="34" charset="-120"/>
              </a:rPr>
              <a:t>Practice Activity</a:t>
            </a:r>
            <a:endParaRPr lang="en-US" sz="2800" dirty="0"/>
          </a:p>
        </p:txBody>
      </p:sp>
      <p:sp>
        <p:nvSpPr>
          <p:cNvPr id="5" name="Shape 2"/>
          <p:cNvSpPr/>
          <p:nvPr/>
        </p:nvSpPr>
        <p:spPr>
          <a:xfrm>
            <a:off x="457200" y="1005840"/>
            <a:ext cx="8229600" cy="1188720"/>
          </a:xfrm>
          <a:prstGeom prst="rect">
            <a:avLst/>
          </a:prstGeom>
          <a:solidFill>
            <a:srgbClr val="F4F4F4"/>
          </a:solidFill>
          <a:ln/>
          <a:effectLst>
            <a:outerShdw blurRad="101600" dist="38100" dir="8100000" algn="bl" rotWithShape="0">
              <a:srgbClr val="000000">
                <a:alpha val="18000"/>
              </a:srgbClr>
            </a:outerShdw>
          </a:effectLst>
        </p:spPr>
        <p:txBody>
          <a:bodyPr/>
          <a:lstStyle/>
          <a:p>
            <a:endParaRPr lang="en-US"/>
          </a:p>
        </p:txBody>
      </p:sp>
      <p:sp>
        <p:nvSpPr>
          <p:cNvPr id="6" name="Shape 3"/>
          <p:cNvSpPr/>
          <p:nvPr/>
        </p:nvSpPr>
        <p:spPr>
          <a:xfrm>
            <a:off x="457200" y="1005840"/>
            <a:ext cx="73152" cy="1188720"/>
          </a:xfrm>
          <a:prstGeom prst="rect">
            <a:avLst/>
          </a:prstGeom>
          <a:solidFill>
            <a:srgbClr val="008B8B"/>
          </a:solidFill>
          <a:ln/>
        </p:spPr>
        <p:txBody>
          <a:bodyPr/>
          <a:lstStyle/>
          <a:p>
            <a:endParaRPr lang="en-US"/>
          </a:p>
        </p:txBody>
      </p:sp>
      <p:sp>
        <p:nvSpPr>
          <p:cNvPr id="7" name="Text 4"/>
          <p:cNvSpPr/>
          <p:nvPr/>
        </p:nvSpPr>
        <p:spPr>
          <a:xfrm>
            <a:off x="777240" y="1051560"/>
            <a:ext cx="7680960" cy="320040"/>
          </a:xfrm>
          <a:prstGeom prst="rect">
            <a:avLst/>
          </a:prstGeom>
          <a:noFill/>
          <a:ln/>
        </p:spPr>
        <p:txBody>
          <a:bodyPr wrap="square" lIns="0" tIns="0" rIns="0" bIns="0" rtlCol="0" anchor="ctr"/>
          <a:lstStyle/>
          <a:p>
            <a:pPr marL="0" indent="0" algn="l">
              <a:buNone/>
            </a:pPr>
            <a:r>
              <a:rPr lang="en-US" sz="1400" b="1" dirty="0">
                <a:solidFill>
                  <a:srgbClr val="001434"/>
                </a:solidFill>
                <a:latin typeface="Raleway" pitchFamily="34" charset="0"/>
                <a:ea typeface="Raleway" pitchFamily="34" charset="-122"/>
                <a:cs typeface="Raleway" pitchFamily="34" charset="-120"/>
              </a:rPr>
              <a:t>Draft a Discovery Response Letter</a:t>
            </a:r>
            <a:endParaRPr lang="en-US" sz="1400" dirty="0"/>
          </a:p>
        </p:txBody>
      </p:sp>
      <p:sp>
        <p:nvSpPr>
          <p:cNvPr id="8" name="Text 5"/>
          <p:cNvSpPr/>
          <p:nvPr/>
        </p:nvSpPr>
        <p:spPr>
          <a:xfrm>
            <a:off x="777240" y="1371600"/>
            <a:ext cx="7680960" cy="457200"/>
          </a:xfrm>
          <a:prstGeom prst="rect">
            <a:avLst/>
          </a:prstGeom>
          <a:noFill/>
          <a:ln/>
        </p:spPr>
        <p:txBody>
          <a:bodyPr wrap="square" lIns="0" tIns="0" rIns="0" bIns="0" rtlCol="0" anchor="t"/>
          <a:lstStyle/>
          <a:p>
            <a:pPr marL="0" indent="0" algn="l">
              <a:buNone/>
            </a:pPr>
            <a:r>
              <a:rPr lang="en-US" sz="1200" dirty="0">
                <a:solidFill>
                  <a:srgbClr val="444444"/>
                </a:solidFill>
                <a:latin typeface="Montserrat" pitchFamily="34" charset="0"/>
                <a:ea typeface="Montserrat" pitchFamily="34" charset="-122"/>
                <a:cs typeface="Montserrat" pitchFamily="34" charset="-120"/>
              </a:rPr>
              <a:t>You are in-house counsel for a software company. Opposing counsel has sent you Interrogatory No. 7 (below). Draft a professional response — or a well-reasoned objection.</a:t>
            </a:r>
            <a:endParaRPr lang="en-US" sz="1200" dirty="0"/>
          </a:p>
        </p:txBody>
      </p:sp>
      <p:sp>
        <p:nvSpPr>
          <p:cNvPr id="9" name="Text 6"/>
          <p:cNvSpPr/>
          <p:nvPr/>
        </p:nvSpPr>
        <p:spPr>
          <a:xfrm>
            <a:off x="777240" y="1828800"/>
            <a:ext cx="7680960" cy="274320"/>
          </a:xfrm>
          <a:prstGeom prst="rect">
            <a:avLst/>
          </a:prstGeom>
          <a:noFill/>
          <a:ln/>
        </p:spPr>
        <p:txBody>
          <a:bodyPr wrap="square" lIns="0" tIns="0" rIns="0" bIns="0" rtlCol="0" anchor="ctr"/>
          <a:lstStyle/>
          <a:p>
            <a:pPr marL="0" indent="0" algn="l">
              <a:buNone/>
            </a:pPr>
            <a:r>
              <a:rPr lang="en-US" sz="1200" i="1" dirty="0">
                <a:solidFill>
                  <a:srgbClr val="008B8B"/>
                </a:solidFill>
                <a:latin typeface="Montserrat" pitchFamily="34" charset="0"/>
                <a:ea typeface="Montserrat" pitchFamily="34" charset="-122"/>
                <a:cs typeface="Montserrat" pitchFamily="34" charset="-120"/>
              </a:rPr>
              <a:t>Time: 10 minutes  |  Work individually, then compare with a partner.</a:t>
            </a:r>
            <a:endParaRPr lang="en-US" sz="1200" dirty="0"/>
          </a:p>
        </p:txBody>
      </p:sp>
      <p:sp>
        <p:nvSpPr>
          <p:cNvPr id="10" name="Shape 7"/>
          <p:cNvSpPr/>
          <p:nvPr/>
        </p:nvSpPr>
        <p:spPr>
          <a:xfrm>
            <a:off x="457200" y="2468880"/>
            <a:ext cx="8229600" cy="2194560"/>
          </a:xfrm>
          <a:prstGeom prst="rect">
            <a:avLst/>
          </a:prstGeom>
          <a:solidFill>
            <a:srgbClr val="FAFAFA"/>
          </a:solidFill>
          <a:ln w="12700">
            <a:solidFill>
              <a:srgbClr val="DDDDDD"/>
            </a:solidFill>
            <a:prstDash val="solid"/>
          </a:ln>
        </p:spPr>
        <p:txBody>
          <a:bodyPr/>
          <a:lstStyle/>
          <a:p>
            <a:endParaRPr lang="en-US"/>
          </a:p>
        </p:txBody>
      </p:sp>
      <p:sp>
        <p:nvSpPr>
          <p:cNvPr id="11" name="Text 8"/>
          <p:cNvSpPr/>
          <p:nvPr/>
        </p:nvSpPr>
        <p:spPr>
          <a:xfrm>
            <a:off x="731520" y="2560320"/>
            <a:ext cx="4572000" cy="320040"/>
          </a:xfrm>
          <a:prstGeom prst="rect">
            <a:avLst/>
          </a:prstGeom>
          <a:noFill/>
          <a:ln/>
        </p:spPr>
        <p:txBody>
          <a:bodyPr wrap="square" lIns="0" tIns="0" rIns="0" bIns="0" rtlCol="0" anchor="ctr"/>
          <a:lstStyle/>
          <a:p>
            <a:pPr marL="0" indent="0" algn="l">
              <a:buNone/>
            </a:pPr>
            <a:r>
              <a:rPr lang="en-US" sz="1100" b="1" dirty="0">
                <a:solidFill>
                  <a:srgbClr val="008B8B"/>
                </a:solidFill>
                <a:latin typeface="Montserrat" pitchFamily="34" charset="0"/>
                <a:ea typeface="Montserrat" pitchFamily="34" charset="-122"/>
                <a:cs typeface="Montserrat" pitchFamily="34" charset="-120"/>
              </a:rPr>
              <a:t>INTERROGATORY NO. 7:</a:t>
            </a:r>
            <a:endParaRPr lang="en-US" sz="1100" dirty="0"/>
          </a:p>
        </p:txBody>
      </p:sp>
      <p:sp>
        <p:nvSpPr>
          <p:cNvPr id="12" name="Text 9"/>
          <p:cNvSpPr/>
          <p:nvPr/>
        </p:nvSpPr>
        <p:spPr>
          <a:xfrm>
            <a:off x="731520" y="2880360"/>
            <a:ext cx="7726680" cy="1645920"/>
          </a:xfrm>
          <a:prstGeom prst="rect">
            <a:avLst/>
          </a:prstGeom>
          <a:noFill/>
          <a:ln/>
        </p:spPr>
        <p:txBody>
          <a:bodyPr wrap="square" lIns="0" tIns="0" rIns="0" bIns="0" rtlCol="0" anchor="t"/>
          <a:lstStyle/>
          <a:p>
            <a:pPr marL="0" indent="0" algn="l">
              <a:buNone/>
            </a:pPr>
            <a:r>
              <a:rPr lang="en-US" sz="1200" dirty="0">
                <a:solidFill>
                  <a:srgbClr val="444444"/>
                </a:solidFill>
                <a:latin typeface="Montserrat" pitchFamily="34" charset="0"/>
                <a:ea typeface="Montserrat" pitchFamily="34" charset="-122"/>
                <a:cs typeface="Montserrat" pitchFamily="34" charset="-120"/>
              </a:rPr>
              <a:t>"State all facts relating to any communication between your company's engineering department and any third-party contractor regarding the design, development, or testing of the Product at-issue, including the date, participants, and substance of each such communication."</a:t>
            </a:r>
            <a:endParaRPr lang="en-US" sz="1200" dirty="0"/>
          </a:p>
          <a:p>
            <a:pPr marL="0" indent="0" algn="l">
              <a:buNone/>
            </a:pPr>
            <a:endParaRPr lang="en-US" sz="1200" dirty="0"/>
          </a:p>
          <a:p>
            <a:pPr marL="0" indent="0" algn="l">
              <a:buNone/>
            </a:pPr>
            <a:r>
              <a:rPr lang="en-US" sz="1200" dirty="0">
                <a:solidFill>
                  <a:srgbClr val="444444"/>
                </a:solidFill>
                <a:latin typeface="Montserrat" pitchFamily="34" charset="0"/>
                <a:ea typeface="Montserrat" pitchFamily="34" charset="-122"/>
                <a:cs typeface="Montserrat" pitchFamily="34" charset="-120"/>
              </a:rPr>
              <a:t>Consider: Is this interrogatory overly broad? Can you object to part of it while answering the rest? What information might be protected by privilege?</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21</TotalTime>
  <Words>960</Words>
  <Application>Microsoft Office PowerPoint</Application>
  <PresentationFormat>On-screen Show (16:9)</PresentationFormat>
  <Paragraphs>163</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Montserrat</vt:lpstr>
      <vt:lpstr>Raleway</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Civil Discovery</dc:title>
  <dc:subject>PptxGenJS Presentation</dc:subject>
  <dc:creator>Jason Antonino</dc:creator>
  <cp:lastModifiedBy>Jason Antonino</cp:lastModifiedBy>
  <cp:revision>1</cp:revision>
  <dcterms:created xsi:type="dcterms:W3CDTF">2026-06-12T07:23:36Z</dcterms:created>
  <dcterms:modified xsi:type="dcterms:W3CDTF">2026-06-15T10:22:48Z</dcterms:modified>
</cp:coreProperties>
</file>