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Antonino" userId="088f3e76e1014375" providerId="LiveId" clId="{4319A2EB-F975-4630-9D08-B24A70873233}"/>
    <pc:docChg chg="custSel modSld">
      <pc:chgData name="Jason Antonino" userId="088f3e76e1014375" providerId="LiveId" clId="{4319A2EB-F975-4630-9D08-B24A70873233}" dt="2026-06-15T09:45:55.350" v="87" actId="14100"/>
      <pc:docMkLst>
        <pc:docMk/>
      </pc:docMkLst>
      <pc:sldChg chg="addSp modSp mod">
        <pc:chgData name="Jason Antonino" userId="088f3e76e1014375" providerId="LiveId" clId="{4319A2EB-F975-4630-9D08-B24A70873233}" dt="2026-06-11T14:19:47.889" v="13" actId="14100"/>
        <pc:sldMkLst>
          <pc:docMk/>
          <pc:sldMk cId="0" sldId="256"/>
        </pc:sldMkLst>
        <pc:picChg chg="add mod">
          <ac:chgData name="Jason Antonino" userId="088f3e76e1014375" providerId="LiveId" clId="{4319A2EB-F975-4630-9D08-B24A70873233}" dt="2026-06-11T14:19:47.889" v="13" actId="14100"/>
          <ac:picMkLst>
            <pc:docMk/>
            <pc:sldMk cId="0" sldId="256"/>
            <ac:picMk id="12" creationId="{25EB8E4A-2177-E152-7D83-E66D10E75907}"/>
          </ac:picMkLst>
        </pc:picChg>
      </pc:sldChg>
      <pc:sldChg chg="modSp mod">
        <pc:chgData name="Jason Antonino" userId="088f3e76e1014375" providerId="LiveId" clId="{4319A2EB-F975-4630-9D08-B24A70873233}" dt="2026-06-15T09:33:40.317" v="16" actId="14100"/>
        <pc:sldMkLst>
          <pc:docMk/>
          <pc:sldMk cId="0" sldId="258"/>
        </pc:sldMkLst>
        <pc:spChg chg="mod">
          <ac:chgData name="Jason Antonino" userId="088f3e76e1014375" providerId="LiveId" clId="{4319A2EB-F975-4630-9D08-B24A70873233}" dt="2026-06-15T09:33:40.317" v="16" actId="14100"/>
          <ac:spMkLst>
            <pc:docMk/>
            <pc:sldMk cId="0" sldId="258"/>
            <ac:spMk id="10" creationId="{00000000-0000-0000-0000-000000000000}"/>
          </ac:spMkLst>
        </pc:spChg>
      </pc:sldChg>
      <pc:sldChg chg="modSp mod">
        <pc:chgData name="Jason Antonino" userId="088f3e76e1014375" providerId="LiveId" clId="{4319A2EB-F975-4630-9D08-B24A70873233}" dt="2026-06-15T09:35:15.649" v="19" actId="14100"/>
        <pc:sldMkLst>
          <pc:docMk/>
          <pc:sldMk cId="0" sldId="259"/>
        </pc:sldMkLst>
        <pc:spChg chg="mod">
          <ac:chgData name="Jason Antonino" userId="088f3e76e1014375" providerId="LiveId" clId="{4319A2EB-F975-4630-9D08-B24A70873233}" dt="2026-06-15T09:35:15.649" v="19" actId="14100"/>
          <ac:spMkLst>
            <pc:docMk/>
            <pc:sldMk cId="0" sldId="259"/>
            <ac:spMk id="7" creationId="{00000000-0000-0000-0000-000000000000}"/>
          </ac:spMkLst>
        </pc:spChg>
      </pc:sldChg>
      <pc:sldChg chg="modSp mod">
        <pc:chgData name="Jason Antonino" userId="088f3e76e1014375" providerId="LiveId" clId="{4319A2EB-F975-4630-9D08-B24A70873233}" dt="2026-06-15T09:36:21.389" v="20" actId="20577"/>
        <pc:sldMkLst>
          <pc:docMk/>
          <pc:sldMk cId="0" sldId="260"/>
        </pc:sldMkLst>
        <pc:spChg chg="mod">
          <ac:chgData name="Jason Antonino" userId="088f3e76e1014375" providerId="LiveId" clId="{4319A2EB-F975-4630-9D08-B24A70873233}" dt="2026-06-15T09:36:21.389" v="20" actId="20577"/>
          <ac:spMkLst>
            <pc:docMk/>
            <pc:sldMk cId="0" sldId="260"/>
            <ac:spMk id="13" creationId="{00000000-0000-0000-0000-000000000000}"/>
          </ac:spMkLst>
        </pc:spChg>
      </pc:sldChg>
      <pc:sldChg chg="modSp mod">
        <pc:chgData name="Jason Antonino" userId="088f3e76e1014375" providerId="LiveId" clId="{4319A2EB-F975-4630-9D08-B24A70873233}" dt="2026-06-15T09:38:25.872" v="72" actId="1035"/>
        <pc:sldMkLst>
          <pc:docMk/>
          <pc:sldMk cId="0" sldId="262"/>
        </pc:sldMkLst>
        <pc:spChg chg="mod">
          <ac:chgData name="Jason Antonino" userId="088f3e76e1014375" providerId="LiveId" clId="{4319A2EB-F975-4630-9D08-B24A70873233}" dt="2026-06-15T09:38:25.872" v="72" actId="1035"/>
          <ac:spMkLst>
            <pc:docMk/>
            <pc:sldMk cId="0" sldId="262"/>
            <ac:spMk id="11" creationId="{00000000-0000-0000-0000-000000000000}"/>
          </ac:spMkLst>
        </pc:spChg>
      </pc:sldChg>
      <pc:sldChg chg="modSp mod">
        <pc:chgData name="Jason Antonino" userId="088f3e76e1014375" providerId="LiveId" clId="{4319A2EB-F975-4630-9D08-B24A70873233}" dt="2026-06-15T09:39:37.211" v="73" actId="14100"/>
        <pc:sldMkLst>
          <pc:docMk/>
          <pc:sldMk cId="0" sldId="263"/>
        </pc:sldMkLst>
        <pc:spChg chg="mod">
          <ac:chgData name="Jason Antonino" userId="088f3e76e1014375" providerId="LiveId" clId="{4319A2EB-F975-4630-9D08-B24A70873233}" dt="2026-06-15T09:39:37.211" v="73" actId="14100"/>
          <ac:spMkLst>
            <pc:docMk/>
            <pc:sldMk cId="0" sldId="263"/>
            <ac:spMk id="17" creationId="{00000000-0000-0000-0000-000000000000}"/>
          </ac:spMkLst>
        </pc:spChg>
      </pc:sldChg>
      <pc:sldChg chg="modSp mod">
        <pc:chgData name="Jason Antonino" userId="088f3e76e1014375" providerId="LiveId" clId="{4319A2EB-F975-4630-9D08-B24A70873233}" dt="2026-06-15T09:45:55.350" v="87" actId="14100"/>
        <pc:sldMkLst>
          <pc:docMk/>
          <pc:sldMk cId="0" sldId="265"/>
        </pc:sldMkLst>
        <pc:spChg chg="mod">
          <ac:chgData name="Jason Antonino" userId="088f3e76e1014375" providerId="LiveId" clId="{4319A2EB-F975-4630-9D08-B24A70873233}" dt="2026-06-15T09:45:03.801" v="86" actId="20577"/>
          <ac:spMkLst>
            <pc:docMk/>
            <pc:sldMk cId="0" sldId="265"/>
            <ac:spMk id="6" creationId="{00000000-0000-0000-0000-000000000000}"/>
          </ac:spMkLst>
        </pc:spChg>
        <pc:spChg chg="mod">
          <ac:chgData name="Jason Antonino" userId="088f3e76e1014375" providerId="LiveId" clId="{4319A2EB-F975-4630-9D08-B24A70873233}" dt="2026-06-15T09:45:55.350" v="87" actId="14100"/>
          <ac:spMkLst>
            <pc:docMk/>
            <pc:sldMk cId="0" sldId="265"/>
            <ac:spMk id="12" creationId="{00000000-0000-0000-0000-000000000000}"/>
          </ac:spMkLst>
        </pc:spChg>
        <pc:spChg chg="mod">
          <ac:chgData name="Jason Antonino" userId="088f3e76e1014375" providerId="LiveId" clId="{4319A2EB-F975-4630-9D08-B24A70873233}" dt="2026-06-15T09:41:58.850" v="85" actId="1036"/>
          <ac:spMkLst>
            <pc:docMk/>
            <pc:sldMk cId="0" sldId="265"/>
            <ac:spMk id="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527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1463040" cy="3657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43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LESSON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Writing for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Non-Technical Audiences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310896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Explaining complex ideas clearly to executives, clients,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and stakeholders who don't share your background.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4434840"/>
            <a:ext cx="7680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kern="0" spc="150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CEFR B2–C1  |  Engineering / Technology / R&amp;D  |  60 Minutes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0" y="365760"/>
            <a:ext cx="1371600" cy="1371600"/>
          </a:xfrm>
          <a:prstGeom prst="rect">
            <a:avLst/>
          </a:prstGeom>
          <a:solidFill>
            <a:srgbClr val="001A40"/>
          </a:solidFill>
          <a:ln w="12700">
            <a:solidFill>
              <a:srgbClr val="F4A261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132320" y="3657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Logo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Here</a:t>
            </a:r>
            <a:endParaRPr lang="en-US" sz="1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EB8E4A-2177-E152-7D83-E66D10E75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304" y="309489"/>
            <a:ext cx="18288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1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73152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25272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097280"/>
            <a:ext cx="6949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Your expertise is an asset — but also a barrier. </a:t>
            </a:r>
          </a:p>
          <a:p>
            <a:pPr marL="0" indent="0" algn="l">
              <a:buNone/>
            </a:pPr>
            <a:r>
              <a:rPr lang="en-US" sz="14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Recognize the curse of knowledge.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011680"/>
            <a:ext cx="8046720" cy="73152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167128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71600" y="2011680"/>
            <a:ext cx="6949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Plain language isn't "dumbing down." It's respecting your reader's time.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548640" y="2926080"/>
            <a:ext cx="8046720" cy="73152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081528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371600" y="2926080"/>
            <a:ext cx="6995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Lead with the point. Support with evidence. Save the detail for those who ask.</a:t>
            </a:r>
            <a:endParaRPr lang="en-US" sz="1400" dirty="0"/>
          </a:p>
        </p:txBody>
      </p:sp>
      <p:sp>
        <p:nvSpPr>
          <p:cNvPr id="13" name="Shape 8"/>
          <p:cNvSpPr/>
          <p:nvPr/>
        </p:nvSpPr>
        <p:spPr>
          <a:xfrm>
            <a:off x="548640" y="3840480"/>
            <a:ext cx="8046720" cy="73152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995928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371600" y="3840480"/>
            <a:ext cx="6949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Revision is where clarity happens. First drafts serve the writer; final drafts serve the reader.</a:t>
            </a:r>
            <a:endParaRPr lang="en-US" sz="1400" dirty="0"/>
          </a:p>
        </p:txBody>
      </p:sp>
      <p:sp>
        <p:nvSpPr>
          <p:cNvPr id="16" name="Text 10"/>
          <p:cNvSpPr/>
          <p:nvPr/>
        </p:nvSpPr>
        <p:spPr>
          <a:xfrm>
            <a:off x="548640" y="449463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50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TLE Instruction  |  technicallegalenglish.com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75488" y="246888"/>
            <a:ext cx="512064" cy="512064"/>
          </a:xfrm>
          <a:prstGeom prst="ellipse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"/>
            <a:ext cx="365760" cy="36576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18872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Learning Objectives</a:t>
            </a:r>
            <a:endParaRPr lang="en-US" sz="2800" dirty="0"/>
          </a:p>
        </p:txBody>
      </p:sp>
      <p:sp>
        <p:nvSpPr>
          <p:cNvPr id="7" name="Text 3"/>
          <p:cNvSpPr/>
          <p:nvPr/>
        </p:nvSpPr>
        <p:spPr>
          <a:xfrm>
            <a:off x="54864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By the end of this lesson, you will be able to:</a:t>
            </a:r>
            <a:endParaRPr lang="en-US" sz="1400" dirty="0"/>
          </a:p>
        </p:txBody>
      </p:sp>
      <p:sp>
        <p:nvSpPr>
          <p:cNvPr id="8" name="Shape 4"/>
          <p:cNvSpPr/>
          <p:nvPr/>
        </p:nvSpPr>
        <p:spPr>
          <a:xfrm>
            <a:off x="548640" y="1600200"/>
            <a:ext cx="411480" cy="411480"/>
          </a:xfrm>
          <a:prstGeom prst="ellipse">
            <a:avLst/>
          </a:prstGeom>
          <a:solidFill>
            <a:srgbClr val="00143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54864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143000" y="16002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Identify why technical writing often fails to communicate with non-specialists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548640" y="2331720"/>
            <a:ext cx="411480" cy="411480"/>
          </a:xfrm>
          <a:prstGeom prst="ellipse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48640" y="23317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1143000" y="23317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Apply plain language principles to simplify complex information without losing accuracy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548640" y="3063240"/>
            <a:ext cx="411480" cy="411480"/>
          </a:xfrm>
          <a:prstGeom prst="ellipse">
            <a:avLst/>
          </a:prstGeom>
          <a:solidFill>
            <a:srgbClr val="00143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48640" y="3063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1143000" y="30632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Structure written communication using the inverted pyramid model</a:t>
            </a:r>
            <a:endParaRPr lang="en-US" sz="1400" dirty="0"/>
          </a:p>
        </p:txBody>
      </p:sp>
      <p:sp>
        <p:nvSpPr>
          <p:cNvPr id="17" name="Shape 13"/>
          <p:cNvSpPr/>
          <p:nvPr/>
        </p:nvSpPr>
        <p:spPr>
          <a:xfrm>
            <a:off x="548640" y="3794760"/>
            <a:ext cx="411480" cy="411480"/>
          </a:xfrm>
          <a:prstGeom prst="ellipse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548640" y="37947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1143000" y="37947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Revise technical sentences to improve clarity for mixed audiences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1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Why This Matters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749040" cy="3657600"/>
          </a:xfrm>
          <a:prstGeom prst="rect">
            <a:avLst/>
          </a:prstGeom>
          <a:solidFill>
            <a:srgbClr val="001A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32588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325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The Scenario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1920240"/>
            <a:ext cx="3200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 engineer sends a project update to the VP of Operations.</a:t>
            </a:r>
            <a:endParaRPr lang="en-US" sz="1300" dirty="0"/>
          </a:p>
          <a:p>
            <a:pPr marL="0" indent="0" algn="l">
              <a:buNone/>
            </a:pP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email is technically accurate — every detail is correct.</a:t>
            </a:r>
            <a:endParaRPr lang="en-US" sz="1300" dirty="0"/>
          </a:p>
          <a:p>
            <a:pPr marL="0" indent="0" algn="l">
              <a:buNone/>
            </a:pP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VP reads it twice, doesn't understand the key risk, and approves a decision that costs the company three months of rework.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754880" y="1097280"/>
            <a:ext cx="3840480" cy="3657600"/>
          </a:xfrm>
          <a:prstGeom prst="rect">
            <a:avLst/>
          </a:prstGeom>
          <a:solidFill>
            <a:srgbClr val="001A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029200" y="128016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81%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6217920" y="128016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of professionals say poor writing wastes significant work time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0" y="228600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2×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6217920" y="22860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revision cycles when writers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don't adapt to their audience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029200" y="32918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#1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6217920" y="329184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skill employers want from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technical professionals: clear writing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The Curse of Knowledge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548640" y="1005840"/>
            <a:ext cx="8046720" cy="1097280"/>
          </a:xfrm>
          <a:prstGeom prst="rect">
            <a:avLst/>
          </a:prstGeom>
          <a:solidFill>
            <a:srgbClr val="F4F4F4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548640" y="1005840"/>
            <a:ext cx="73152" cy="109728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68679" y="1005840"/>
            <a:ext cx="7614137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Once you understand something deeply, you forget what it was like not to understand it. </a:t>
            </a:r>
          </a:p>
          <a:p>
            <a:pPr marL="0" indent="0" algn="l">
              <a:buNone/>
            </a:pPr>
            <a:endParaRPr lang="en-US" sz="1400" i="1" dirty="0">
              <a:solidFill>
                <a:srgbClr val="333333"/>
              </a:solidFill>
              <a:latin typeface="Montserrat" pitchFamily="34" charset="0"/>
              <a:ea typeface="Montserrat" pitchFamily="34" charset="-122"/>
              <a:cs typeface="Montserrat" pitchFamily="34" charset="-120"/>
            </a:endParaRPr>
          </a:p>
          <a:p>
            <a:pPr marL="0" indent="0" algn="l">
              <a:buNone/>
            </a:pPr>
            <a:r>
              <a:rPr lang="en-US" sz="1400" i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You unconsciously assume your reader shares your context — and write accordingly.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2423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What You Think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48640" y="29260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"This is straightforward."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34290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"They'll know what I mean."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48640" y="39319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"More detail = more helpful."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846320" y="2423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8B8B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What They Experience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4846320" y="29260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"I don't follow the logic."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846320" y="34290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"What does this acronym mean?"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46320" y="39319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"Which part matters to me?"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526280" y="2423160"/>
            <a:ext cx="0" cy="201168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Before &amp; After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Same information. Different audience awareness.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402336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4023360" cy="457200"/>
          </a:xfrm>
          <a:prstGeom prst="rect">
            <a:avLst/>
          </a:prstGeom>
          <a:solidFill>
            <a:srgbClr val="CC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41732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3716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BEFORE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201168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"The implementation of the SCADA-integrated PLC firmware update necessitates a 72-hour downtime window to recalibrate the HMI endpoints and validate the OPC-UA communication protocols across all distributed I/O nodes."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754880" y="1371600"/>
            <a:ext cx="402336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1371600"/>
            <a:ext cx="4023360" cy="45720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4173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49240" y="13716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AFTER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029200" y="201168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"We need to update the factory control software. This requires shutting down production for 3 days to install, test, and confirm everything works.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Impact: No output Wed–Fri.</a:t>
            </a:r>
            <a:endParaRPr lang="en-US" sz="1250" dirty="0"/>
          </a:p>
          <a:p>
            <a:pPr marL="0" indent="0" algn="l">
              <a:buNone/>
            </a:pPr>
            <a:endParaRPr lang="en-US" sz="1250" dirty="0">
              <a:solidFill>
                <a:srgbClr val="444444"/>
              </a:solidFill>
              <a:latin typeface="Montserrat" pitchFamily="34" charset="0"/>
              <a:ea typeface="Montserrat" pitchFamily="34" charset="-122"/>
              <a:cs typeface="Montserrat" pitchFamily="34" charset="-120"/>
            </a:endParaRPr>
          </a:p>
          <a:p>
            <a:pPr marL="0" indent="0" algn="l">
              <a:buNone/>
            </a:pPr>
            <a:r>
              <a:rPr lang="en-US" sz="125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Benefit: 15% fewer equipment failures next quarter."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1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Three Plain Language Principles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280160" y="10972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Use Everyday Words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1508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Replace jargon with common equivalents. If you must use a technical term, define it immediately.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280160" y="1874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"utilize" → "use"   |   "facilitate" → "help"   |   "commence" → "start"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3774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02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280160" y="2377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Shorten Your Sentences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2788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Aim for 15–20 words per sentence. One idea per sentence. If a sentence has two commas, consider splitting it.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31546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Long: 38 words with 3 clauses → Split into 2 sentences of 15 words each.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6576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03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280160" y="3657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Lead With the Point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80160" y="4069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State your conclusion or recommendation first. Then provide supporting context — only what the reader needs.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44348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F4A26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Not: "After reviewing the data..." → Instead: "We recommend Option B because..."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Structure: The Inverted Pyramid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371600" y="1280160"/>
            <a:ext cx="5029200" cy="914400"/>
          </a:xfrm>
          <a:prstGeom prst="rect">
            <a:avLst/>
          </a:prstGeom>
          <a:solidFill>
            <a:srgbClr val="001434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371600" y="128016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Message / Recommendation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1965960" y="2468880"/>
            <a:ext cx="3840480" cy="914400"/>
          </a:xfrm>
          <a:prstGeom prst="rect">
            <a:avLst/>
          </a:prstGeom>
          <a:solidFill>
            <a:srgbClr val="008B8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1965960" y="246888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Supporting Evidence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2560320" y="3657600"/>
            <a:ext cx="2651760" cy="914400"/>
          </a:xfrm>
          <a:prstGeom prst="rect">
            <a:avLst/>
          </a:prstGeom>
          <a:solidFill>
            <a:srgbClr val="F4A261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2560320" y="365760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143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Technical Detail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0143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(if requested)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583680" y="1424352"/>
            <a:ext cx="206795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does the reader need</a:t>
            </a:r>
            <a:endParaRPr lang="en-US" sz="1050" dirty="0"/>
          </a:p>
          <a:p>
            <a:pPr marL="0" indent="0" algn="l">
              <a:buNone/>
            </a:pPr>
            <a:r>
              <a:rPr lang="en-US" sz="10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to know or do? </a:t>
            </a:r>
          </a:p>
          <a:p>
            <a:pPr marL="0" indent="0" algn="l">
              <a:buNone/>
            </a:pPr>
            <a:endParaRPr lang="en-US" sz="1050" i="1" dirty="0">
              <a:solidFill>
                <a:srgbClr val="666666"/>
              </a:solidFill>
              <a:latin typeface="Montserrat" pitchFamily="34" charset="0"/>
            </a:endParaRPr>
          </a:p>
          <a:p>
            <a:pPr marL="0" indent="0" algn="l">
              <a:buNone/>
            </a:pPr>
            <a:r>
              <a:rPr lang="en-US" sz="1050" i="1" dirty="0">
                <a:solidFill>
                  <a:srgbClr val="666666"/>
                </a:solidFill>
                <a:latin typeface="Montserrat" pitchFamily="34" charset="0"/>
              </a:rPr>
              <a:t>“The Bottom Line”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Why? What data supports it?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583680" y="388620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How? (Only if they ask.)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1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Common Pitfalls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8046720" cy="82296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051560"/>
            <a:ext cx="64008" cy="8229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0972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Acronym Overload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4173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Using undefined abbreviations assumes shared knowledge your reader may not have.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0" y="11430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Fix: Define every acronym on first use. If your text has more than 3, consider a glossary.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011680"/>
            <a:ext cx="8046720" cy="82296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64008" cy="8229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22960" y="2057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Burying the Lead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23774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Starting with background or methodology before stating the conclusion.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21031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Fix: First sentence = your main point. Context comes after.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971800"/>
            <a:ext cx="8046720" cy="82296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2971800"/>
            <a:ext cx="64008" cy="8229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3017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False Precision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22960" y="3337560"/>
            <a:ext cx="356616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"The system achieved 99.7342% uptime" — when your reader only needs to know it's reliable.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30632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Fix: Match your level of detail to what the reader will act 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931920"/>
            <a:ext cx="8046720" cy="822960"/>
          </a:xfrm>
          <a:prstGeom prst="rect">
            <a:avLst/>
          </a:prstGeom>
          <a:solidFill>
            <a:srgbClr val="001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8640" y="3931920"/>
            <a:ext cx="64008" cy="8229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22960" y="39776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4A261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Passive Voice Overuse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22960" y="42976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4F4F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"It was determined that the system should be updated" — who decided? Who acts?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54880" y="4023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Fix: Name the actor: "The engineering team recommends updating the system."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1434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Practice Activity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8229600" cy="1188720"/>
          </a:xfrm>
          <a:prstGeom prst="rect">
            <a:avLst/>
          </a:prstGeom>
          <a:solidFill>
            <a:srgbClr val="F4F4F4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73152" cy="1188720"/>
          </a:xfrm>
          <a:prstGeom prst="rect">
            <a:avLst/>
          </a:prstGeom>
          <a:solidFill>
            <a:srgbClr val="008B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77240" y="10058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Rewrite the following paragraph for a non-technical audience.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Your reader is the Chief Operations Officer — she needs to make a budget decision by Friday.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77240" y="16459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008B8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Time: 10 minutes  |  Work individually, then compare with a partner.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57200" y="2468880"/>
            <a:ext cx="8229600" cy="2103120"/>
          </a:xfrm>
          <a:prstGeom prst="rect">
            <a:avLst/>
          </a:prstGeom>
          <a:solidFill>
            <a:srgbClr val="FAFAFA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731520" y="2560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8B8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ORIGINAL TEXT: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31520" y="2880360"/>
            <a:ext cx="7680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"The post-deployment analysis of the ERP migration revealed a 23.4% degradation in query response times attributable to suboptimal indexing configurations on the replicated database instances. Remediation necessitates provisioning additional compute resources and implementing a phased reindexing protocol, with an estimated CapEx outlay of $45,000 and a projected completion timeline of 6–8 business days."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858</Words>
  <Application>Microsoft Office PowerPoint</Application>
  <PresentationFormat>On-screen Show (16:9)</PresentationFormat>
  <Paragraphs>115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Montserrat</vt:lpstr>
      <vt:lpstr>Raleway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for Non-Technical Audiences</dc:title>
  <dc:subject>PptxGenJS Presentation</dc:subject>
  <dc:creator>Jason Antonino</dc:creator>
  <cp:lastModifiedBy>Jason Antonino</cp:lastModifiedBy>
  <cp:revision>1</cp:revision>
  <dcterms:created xsi:type="dcterms:W3CDTF">2026-06-11T14:00:23Z</dcterms:created>
  <dcterms:modified xsi:type="dcterms:W3CDTF">2026-06-15T09:46:01Z</dcterms:modified>
</cp:coreProperties>
</file>